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60" r:id="rId4"/>
    <p:sldId id="274" r:id="rId5"/>
    <p:sldId id="271" r:id="rId6"/>
    <p:sldId id="259" r:id="rId7"/>
    <p:sldId id="264" r:id="rId8"/>
    <p:sldId id="273" r:id="rId9"/>
    <p:sldId id="265" r:id="rId10"/>
    <p:sldId id="275" r:id="rId11"/>
    <p:sldId id="276" r:id="rId12"/>
    <p:sldId id="299" r:id="rId13"/>
    <p:sldId id="285" r:id="rId14"/>
    <p:sldId id="289" r:id="rId15"/>
    <p:sldId id="287" r:id="rId16"/>
    <p:sldId id="288" r:id="rId17"/>
    <p:sldId id="277" r:id="rId18"/>
    <p:sldId id="297" r:id="rId19"/>
    <p:sldId id="298" r:id="rId20"/>
    <p:sldId id="290" r:id="rId21"/>
    <p:sldId id="266" r:id="rId22"/>
    <p:sldId id="267" r:id="rId23"/>
    <p:sldId id="268" r:id="rId24"/>
    <p:sldId id="269" r:id="rId25"/>
    <p:sldId id="284" r:id="rId26"/>
    <p:sldId id="291" r:id="rId27"/>
    <p:sldId id="278" r:id="rId28"/>
    <p:sldId id="279" r:id="rId29"/>
    <p:sldId id="281" r:id="rId30"/>
    <p:sldId id="302" r:id="rId31"/>
    <p:sldId id="300" r:id="rId32"/>
    <p:sldId id="282" r:id="rId33"/>
    <p:sldId id="292" r:id="rId34"/>
    <p:sldId id="295" r:id="rId35"/>
    <p:sldId id="303" r:id="rId36"/>
    <p:sldId id="296" r:id="rId37"/>
    <p:sldId id="280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2EB87-3DC5-4DDE-BD7A-E33E97982808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5B77-178E-4F01-ADB8-4355B5D23E5B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5B77-178E-4F01-ADB8-4355B5D23E5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untoward</a:t>
            </a:r>
            <a:r>
              <a:rPr lang="en-US" baseline="0" dirty="0"/>
              <a:t> event following the administration of a pharmaceutical product resulting in:</a:t>
            </a:r>
          </a:p>
          <a:p>
            <a:r>
              <a:rPr lang="en-US" baseline="0" dirty="0"/>
              <a:t>- Permanent or significant disability,</a:t>
            </a:r>
          </a:p>
          <a:p>
            <a:pPr>
              <a:buFontTx/>
              <a:buChar char="-"/>
            </a:pPr>
            <a:r>
              <a:rPr lang="en-US" baseline="0" dirty="0" err="1"/>
              <a:t>Teratotoxicity</a:t>
            </a:r>
            <a:r>
              <a:rPr lang="en-US" baseline="0" dirty="0"/>
              <a:t>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Requires hospitalization or prolongation thereof,</a:t>
            </a:r>
          </a:p>
          <a:p>
            <a:pPr>
              <a:buFontTx/>
              <a:buChar char="-"/>
            </a:pPr>
            <a:r>
              <a:rPr lang="en-US" baseline="0" dirty="0"/>
              <a:t>Is life </a:t>
            </a:r>
            <a:r>
              <a:rPr lang="en-US" baseline="0" dirty="0" err="1"/>
              <a:t>treatening</a:t>
            </a:r>
            <a:r>
              <a:rPr lang="en-US" baseline="0" dirty="0"/>
              <a:t>,</a:t>
            </a:r>
          </a:p>
          <a:p>
            <a:pPr>
              <a:buFontTx/>
              <a:buChar char="-"/>
            </a:pPr>
            <a:r>
              <a:rPr lang="en-US" dirty="0"/>
              <a:t>Death,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D488-8144-4049-BF96-E6FD29C03ED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hakesp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ndsteps 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Sendsteps Master title style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3" hasCustomPrompt="1"/>
          </p:nvPr>
        </p:nvSpPr>
        <p:spPr>
          <a:xfrm>
            <a:off x="522000" y="1828341"/>
            <a:ext cx="8100000" cy="435249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</a:lstStyle>
          <a:p>
            <a:pPr lvl="0"/>
            <a:r>
              <a:rPr lang="en-US"/>
              <a:t>Multiple choice answers listen to this text style</a:t>
            </a:r>
          </a:p>
          <a:p>
            <a:pPr lvl="1"/>
            <a:r>
              <a:rPr lang="en-US"/>
              <a:t>Open ended messages listen to this text style</a:t>
            </a:r>
          </a:p>
          <a:p>
            <a:pPr lvl="2"/>
            <a:r>
              <a:rPr lang="en-US"/>
              <a:t>Explanation texts listen to this font family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Wetenschappelijk</a:t>
            </a:r>
            <a:r>
              <a:rPr lang="en-US" dirty="0"/>
              <a:t> </a:t>
            </a:r>
            <a:r>
              <a:rPr lang="en-US" dirty="0" err="1"/>
              <a:t>bewijs</a:t>
            </a:r>
            <a:r>
              <a:rPr lang="en-US" dirty="0"/>
              <a:t>: Hoe </a:t>
            </a:r>
            <a:r>
              <a:rPr lang="en-US" dirty="0" err="1"/>
              <a:t>komt</a:t>
            </a:r>
            <a:r>
              <a:rPr lang="en-US" dirty="0"/>
              <a:t> je </a:t>
            </a:r>
            <a:r>
              <a:rPr lang="en-US" dirty="0" err="1"/>
              <a:t>eraan</a:t>
            </a:r>
            <a:r>
              <a:rPr lang="en-US" dirty="0"/>
              <a:t>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987114"/>
            <a:ext cx="7452000" cy="533400"/>
          </a:xfrm>
        </p:spPr>
        <p:txBody>
          <a:bodyPr/>
          <a:lstStyle/>
          <a:p>
            <a:r>
              <a:rPr lang="en-US" dirty="0"/>
              <a:t>NVN </a:t>
            </a:r>
            <a:r>
              <a:rPr lang="en-US" dirty="0" err="1"/>
              <a:t>Wetenschapsdag</a:t>
            </a:r>
            <a:r>
              <a:rPr lang="en-US" dirty="0"/>
              <a:t> 2017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 Jan van den Brand</a:t>
            </a:r>
          </a:p>
          <a:p>
            <a:r>
              <a:rPr lang="en-US" dirty="0"/>
              <a:t>13 </a:t>
            </a:r>
            <a:r>
              <a:rPr lang="en-US" dirty="0" err="1"/>
              <a:t>oktober</a:t>
            </a:r>
            <a:r>
              <a:rPr lang="en-US" dirty="0"/>
              <a:t>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de halve </a:t>
            </a:r>
            <a:r>
              <a:rPr lang="en-US" dirty="0" err="1"/>
              <a:t>wijsheid</a:t>
            </a:r>
            <a:endParaRPr lang="en-US" dirty="0"/>
          </a:p>
        </p:txBody>
      </p:sp>
      <p:graphicFrame>
        <p:nvGraphicFramePr>
          <p:cNvPr id="4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539552" y="1973027"/>
          <a:ext cx="8010152" cy="302550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13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974">
                <a:tc>
                  <a:txBody>
                    <a:bodyPr/>
                    <a:lstStyle/>
                    <a:p>
                      <a:r>
                        <a:rPr lang="nl-NL" sz="2000" noProof="0"/>
                        <a:t>Wat en</a:t>
                      </a:r>
                      <a:r>
                        <a:rPr lang="nl-NL" sz="2000" baseline="0" noProof="0"/>
                        <a:t> waarom?</a:t>
                      </a:r>
                      <a:endParaRPr lang="nl-NL" sz="2000" noProof="0"/>
                    </a:p>
                  </a:txBody>
                  <a:tcPr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0" noProof="0"/>
                        <a:t>Goed wetenschappelijk onderzoek start met de juiste vraag.</a:t>
                      </a:r>
                      <a:r>
                        <a:rPr lang="nl-NL" sz="2000" b="0" baseline="0" noProof="0"/>
                        <a:t> Een goede vraag bevat de PICO+T ingrediënten. </a:t>
                      </a:r>
                      <a:endParaRPr lang="nl-NL" sz="2000" b="0" noProof="0"/>
                    </a:p>
                  </a:txBody>
                  <a:tcPr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620">
                <a:tc>
                  <a:txBody>
                    <a:bodyPr/>
                    <a:lstStyle/>
                    <a:p>
                      <a:r>
                        <a:rPr lang="nl-NL" sz="2000" b="1" noProof="0"/>
                        <a:t>Hoe?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aseline="0" noProof="0" dirty="0"/>
                        <a:t>Maak van de volgende vragen PICO+T: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nl-NL" sz="2000" baseline="0" noProof="0" dirty="0"/>
                        <a:t>Is </a:t>
                      </a:r>
                      <a:r>
                        <a:rPr lang="nl-NL" sz="2000" baseline="0" noProof="0" dirty="0" err="1"/>
                        <a:t>rituximab</a:t>
                      </a:r>
                      <a:r>
                        <a:rPr lang="nl-NL" sz="2000" baseline="0" noProof="0" dirty="0"/>
                        <a:t> veiliger dan </a:t>
                      </a:r>
                      <a:r>
                        <a:rPr lang="nl-NL" sz="2000" baseline="0" noProof="0" dirty="0" err="1"/>
                        <a:t>cyclofosfamide</a:t>
                      </a:r>
                      <a:r>
                        <a:rPr lang="nl-NL" sz="2000" baseline="0" noProof="0" dirty="0"/>
                        <a:t>?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nl-NL" sz="2000" baseline="0" noProof="0" dirty="0"/>
                        <a:t>Is </a:t>
                      </a:r>
                      <a:r>
                        <a:rPr lang="nl-NL" sz="2000" baseline="0" noProof="0" dirty="0" err="1"/>
                        <a:t>rituximab</a:t>
                      </a:r>
                      <a:r>
                        <a:rPr lang="nl-NL" sz="2000" baseline="0" noProof="0" dirty="0"/>
                        <a:t> even effectief als </a:t>
                      </a:r>
                      <a:r>
                        <a:rPr lang="nl-NL" sz="2000" baseline="0" noProof="0" dirty="0" err="1"/>
                        <a:t>cyclofosfamide</a:t>
                      </a:r>
                      <a:r>
                        <a:rPr lang="nl-NL" sz="2000" baseline="0" noProof="0" dirty="0"/>
                        <a:t>?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r>
                        <a:rPr lang="nl-NL" sz="2000" b="1" noProof="0"/>
                        <a:t>Tijd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noProof="0"/>
                        <a:t>3 minuten</a:t>
                      </a:r>
                      <a:r>
                        <a:rPr lang="nl-NL" sz="2000" baseline="0" noProof="0"/>
                        <a:t> + 2 minuten nabespreken</a:t>
                      </a:r>
                      <a:endParaRPr lang="nl-NL" sz="2000" noProof="0"/>
                    </a:p>
                  </a:txBody>
                  <a:tcPr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167">
                <a:tc>
                  <a:txBody>
                    <a:bodyPr/>
                    <a:lstStyle/>
                    <a:p>
                      <a:r>
                        <a:rPr lang="nl-NL" sz="2000" b="1" noProof="0" dirty="0"/>
                        <a:t>Product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noProof="0" dirty="0"/>
                        <a:t>Twee onderzoeksvragen</a:t>
                      </a:r>
                      <a:r>
                        <a:rPr lang="nl-NL" sz="2000" baseline="0" noProof="0" dirty="0"/>
                        <a:t> volgens PICO+T, klaar om een onderzoek voor te ontwerpen.</a:t>
                      </a:r>
                      <a:endParaRPr lang="nl-NL" sz="2000" noProof="0" dirty="0"/>
                    </a:p>
                  </a:txBody>
                  <a:tcPr marT="34290" marB="3429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Onderzoeksvragen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Wat</a:t>
            </a:r>
            <a:r>
              <a:rPr lang="en-US" dirty="0"/>
              <a:t> is het </a:t>
            </a:r>
            <a:r>
              <a:rPr lang="en-US" dirty="0" err="1"/>
              <a:t>risico</a:t>
            </a:r>
            <a:r>
              <a:rPr lang="en-US" dirty="0"/>
              <a:t> op het </a:t>
            </a:r>
            <a:r>
              <a:rPr lang="en-US" dirty="0" err="1"/>
              <a:t>optreden</a:t>
            </a:r>
            <a:r>
              <a:rPr lang="en-US" dirty="0"/>
              <a:t> van </a:t>
            </a:r>
            <a:r>
              <a:rPr lang="en-US" dirty="0" err="1"/>
              <a:t>bijwerkingen</a:t>
            </a:r>
            <a:r>
              <a:rPr lang="en-US" dirty="0"/>
              <a:t> van </a:t>
            </a:r>
            <a:r>
              <a:rPr lang="en-US" dirty="0" err="1"/>
              <a:t>rituximab</a:t>
            </a:r>
            <a:r>
              <a:rPr lang="en-US" dirty="0"/>
              <a:t> in </a:t>
            </a:r>
            <a:r>
              <a:rPr lang="en-US" dirty="0" err="1"/>
              <a:t>vergelijking</a:t>
            </a:r>
            <a:r>
              <a:rPr lang="en-US" dirty="0"/>
              <a:t> met </a:t>
            </a:r>
            <a:r>
              <a:rPr lang="en-US" dirty="0" err="1"/>
              <a:t>cyclofosfamide</a:t>
            </a:r>
            <a:r>
              <a:rPr lang="en-US" dirty="0"/>
              <a:t> en </a:t>
            </a:r>
            <a:r>
              <a:rPr lang="en-US" dirty="0" err="1"/>
              <a:t>predison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vijf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start van </a:t>
            </a:r>
            <a:r>
              <a:rPr lang="en-US" dirty="0" err="1"/>
              <a:t>behandeling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patienten</a:t>
            </a:r>
            <a:r>
              <a:rPr lang="en-US" dirty="0"/>
              <a:t> met </a:t>
            </a:r>
            <a:r>
              <a:rPr lang="en-US" dirty="0" err="1"/>
              <a:t>nefrotisch</a:t>
            </a:r>
            <a:r>
              <a:rPr lang="en-US" dirty="0"/>
              <a:t> </a:t>
            </a:r>
            <a:r>
              <a:rPr lang="en-US" dirty="0" err="1"/>
              <a:t>syndroom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gevolg</a:t>
            </a:r>
            <a:r>
              <a:rPr lang="en-US" dirty="0"/>
              <a:t> van </a:t>
            </a:r>
            <a:r>
              <a:rPr lang="en-US" dirty="0" err="1"/>
              <a:t>membraneuze</a:t>
            </a:r>
            <a:r>
              <a:rPr lang="en-US" dirty="0"/>
              <a:t> </a:t>
            </a:r>
            <a:r>
              <a:rPr lang="en-US" dirty="0" err="1"/>
              <a:t>nefropathie</a:t>
            </a:r>
            <a:r>
              <a:rPr lang="en-US" dirty="0"/>
              <a:t>?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Wat</a:t>
            </a:r>
            <a:r>
              <a:rPr lang="en-US" dirty="0"/>
              <a:t> is de </a:t>
            </a:r>
            <a:r>
              <a:rPr lang="en-US" dirty="0" err="1"/>
              <a:t>kans</a:t>
            </a:r>
            <a:r>
              <a:rPr lang="en-US" dirty="0"/>
              <a:t> op het </a:t>
            </a:r>
            <a:r>
              <a:rPr lang="en-US" dirty="0" err="1"/>
              <a:t>optreden</a:t>
            </a:r>
            <a:r>
              <a:rPr lang="en-US" dirty="0"/>
              <a:t> van </a:t>
            </a:r>
            <a:r>
              <a:rPr lang="en-US" dirty="0" err="1"/>
              <a:t>respectievelijk</a:t>
            </a:r>
            <a:r>
              <a:rPr lang="en-US" dirty="0"/>
              <a:t>, </a:t>
            </a:r>
            <a:r>
              <a:rPr lang="en-US" dirty="0" err="1"/>
              <a:t>partiële</a:t>
            </a:r>
            <a:r>
              <a:rPr lang="en-US" dirty="0"/>
              <a:t> </a:t>
            </a:r>
            <a:r>
              <a:rPr lang="en-US" dirty="0" err="1"/>
              <a:t>remissie</a:t>
            </a:r>
            <a:r>
              <a:rPr lang="en-US" dirty="0"/>
              <a:t>, complete </a:t>
            </a:r>
            <a:r>
              <a:rPr lang="en-US" dirty="0" err="1"/>
              <a:t>remissie</a:t>
            </a:r>
            <a:r>
              <a:rPr lang="en-US" dirty="0"/>
              <a:t> en </a:t>
            </a:r>
            <a:r>
              <a:rPr lang="en-US" dirty="0" err="1"/>
              <a:t>progressief</a:t>
            </a:r>
            <a:r>
              <a:rPr lang="en-US" dirty="0"/>
              <a:t> </a:t>
            </a:r>
            <a:r>
              <a:rPr lang="en-US" dirty="0" err="1"/>
              <a:t>nierfalen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behandeling</a:t>
            </a:r>
            <a:r>
              <a:rPr lang="en-US" dirty="0"/>
              <a:t> met </a:t>
            </a:r>
            <a:r>
              <a:rPr lang="en-US" dirty="0" err="1"/>
              <a:t>rituximab</a:t>
            </a:r>
            <a:r>
              <a:rPr lang="en-US" dirty="0"/>
              <a:t> in </a:t>
            </a:r>
            <a:r>
              <a:rPr lang="en-US" dirty="0" err="1"/>
              <a:t>vergelijking</a:t>
            </a:r>
            <a:r>
              <a:rPr lang="en-US" dirty="0"/>
              <a:t> met </a:t>
            </a:r>
            <a:r>
              <a:rPr lang="en-US" dirty="0" err="1"/>
              <a:t>cyclofosfamide</a:t>
            </a:r>
            <a:r>
              <a:rPr lang="en-US" dirty="0"/>
              <a:t> en </a:t>
            </a:r>
            <a:r>
              <a:rPr lang="en-US" dirty="0" err="1"/>
              <a:t>predison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vijf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start van </a:t>
            </a:r>
            <a:r>
              <a:rPr lang="en-US" dirty="0" err="1"/>
              <a:t>behandeling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patienten</a:t>
            </a:r>
            <a:r>
              <a:rPr lang="en-US" dirty="0"/>
              <a:t> met </a:t>
            </a:r>
            <a:r>
              <a:rPr lang="en-US" dirty="0" err="1"/>
              <a:t>nefrotisch</a:t>
            </a:r>
            <a:r>
              <a:rPr lang="en-US" dirty="0"/>
              <a:t> </a:t>
            </a:r>
            <a:r>
              <a:rPr lang="en-US" dirty="0" err="1"/>
              <a:t>syndroom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gevolg</a:t>
            </a:r>
            <a:r>
              <a:rPr lang="en-US" dirty="0"/>
              <a:t> van </a:t>
            </a:r>
            <a:r>
              <a:rPr lang="en-US" dirty="0" err="1"/>
              <a:t>membraneuze</a:t>
            </a:r>
            <a:r>
              <a:rPr lang="en-US" dirty="0"/>
              <a:t> </a:t>
            </a:r>
            <a:r>
              <a:rPr lang="en-US" dirty="0" err="1"/>
              <a:t>nefropathie</a:t>
            </a:r>
            <a:r>
              <a:rPr lang="en-US" dirty="0"/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12" y="6381328"/>
            <a:ext cx="1080000" cy="26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Vertekende</a:t>
            </a:r>
            <a:r>
              <a:rPr lang="en-US" dirty="0"/>
              <a:t> </a:t>
            </a:r>
            <a:r>
              <a:rPr lang="en-US" dirty="0" err="1"/>
              <a:t>resultaten</a:t>
            </a:r>
            <a:endParaRPr lang="en-US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>
            <a:grpSpLocks noChangeAspect="1"/>
          </p:cNvGrpSpPr>
          <p:nvPr/>
        </p:nvGrpSpPr>
        <p:grpSpPr>
          <a:xfrm>
            <a:off x="2636862" y="1844824"/>
            <a:ext cx="1800000" cy="1800000"/>
            <a:chOff x="1403648" y="2492896"/>
            <a:chExt cx="1008000" cy="1008000"/>
          </a:xfrm>
        </p:grpSpPr>
        <p:sp>
          <p:nvSpPr>
            <p:cNvPr id="4" name="Ovaal 3"/>
            <p:cNvSpPr/>
            <p:nvPr/>
          </p:nvSpPr>
          <p:spPr>
            <a:xfrm>
              <a:off x="1835696" y="2924944"/>
              <a:ext cx="144016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al 4"/>
            <p:cNvSpPr>
              <a:spLocks noChangeAspect="1"/>
            </p:cNvSpPr>
            <p:nvPr/>
          </p:nvSpPr>
          <p:spPr>
            <a:xfrm>
              <a:off x="1691680" y="2780928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al 5"/>
            <p:cNvSpPr>
              <a:spLocks noChangeAspect="1"/>
            </p:cNvSpPr>
            <p:nvPr/>
          </p:nvSpPr>
          <p:spPr>
            <a:xfrm>
              <a:off x="1547744" y="2636912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al 6"/>
            <p:cNvSpPr>
              <a:spLocks noChangeAspect="1"/>
            </p:cNvSpPr>
            <p:nvPr/>
          </p:nvSpPr>
          <p:spPr>
            <a:xfrm>
              <a:off x="1403648" y="2492896"/>
              <a:ext cx="1008000" cy="10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ep 8"/>
          <p:cNvGrpSpPr>
            <a:grpSpLocks noChangeAspect="1"/>
          </p:cNvGrpSpPr>
          <p:nvPr/>
        </p:nvGrpSpPr>
        <p:grpSpPr>
          <a:xfrm>
            <a:off x="4732988" y="1844824"/>
            <a:ext cx="1800000" cy="1800000"/>
            <a:chOff x="1403648" y="2492896"/>
            <a:chExt cx="1008000" cy="1008000"/>
          </a:xfrm>
        </p:grpSpPr>
        <p:sp>
          <p:nvSpPr>
            <p:cNvPr id="10" name="Ovaal 9"/>
            <p:cNvSpPr/>
            <p:nvPr/>
          </p:nvSpPr>
          <p:spPr>
            <a:xfrm>
              <a:off x="1835696" y="2924944"/>
              <a:ext cx="144016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al 10"/>
            <p:cNvSpPr>
              <a:spLocks noChangeAspect="1"/>
            </p:cNvSpPr>
            <p:nvPr/>
          </p:nvSpPr>
          <p:spPr>
            <a:xfrm>
              <a:off x="1691680" y="2780928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al 11"/>
            <p:cNvSpPr>
              <a:spLocks noChangeAspect="1"/>
            </p:cNvSpPr>
            <p:nvPr/>
          </p:nvSpPr>
          <p:spPr>
            <a:xfrm>
              <a:off x="1547744" y="2636912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al 12"/>
            <p:cNvSpPr>
              <a:spLocks noChangeAspect="1"/>
            </p:cNvSpPr>
            <p:nvPr/>
          </p:nvSpPr>
          <p:spPr>
            <a:xfrm>
              <a:off x="1403648" y="2492896"/>
              <a:ext cx="1008000" cy="10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ep 13"/>
          <p:cNvGrpSpPr>
            <a:grpSpLocks noChangeAspect="1"/>
          </p:cNvGrpSpPr>
          <p:nvPr/>
        </p:nvGrpSpPr>
        <p:grpSpPr>
          <a:xfrm>
            <a:off x="2627984" y="4149280"/>
            <a:ext cx="1800000" cy="1800000"/>
            <a:chOff x="1403648" y="2492896"/>
            <a:chExt cx="1008000" cy="1008000"/>
          </a:xfrm>
        </p:grpSpPr>
        <p:sp>
          <p:nvSpPr>
            <p:cNvPr id="15" name="Ovaal 14"/>
            <p:cNvSpPr/>
            <p:nvPr/>
          </p:nvSpPr>
          <p:spPr>
            <a:xfrm>
              <a:off x="1835696" y="2924944"/>
              <a:ext cx="144016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al 15"/>
            <p:cNvSpPr>
              <a:spLocks noChangeAspect="1"/>
            </p:cNvSpPr>
            <p:nvPr/>
          </p:nvSpPr>
          <p:spPr>
            <a:xfrm>
              <a:off x="1691680" y="2780928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al 16"/>
            <p:cNvSpPr>
              <a:spLocks noChangeAspect="1"/>
            </p:cNvSpPr>
            <p:nvPr/>
          </p:nvSpPr>
          <p:spPr>
            <a:xfrm>
              <a:off x="1547744" y="2636912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al 17"/>
            <p:cNvSpPr>
              <a:spLocks noChangeAspect="1"/>
            </p:cNvSpPr>
            <p:nvPr/>
          </p:nvSpPr>
          <p:spPr>
            <a:xfrm>
              <a:off x="1403648" y="2492896"/>
              <a:ext cx="1008000" cy="10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ep 18"/>
          <p:cNvGrpSpPr>
            <a:grpSpLocks noChangeAspect="1"/>
          </p:cNvGrpSpPr>
          <p:nvPr/>
        </p:nvGrpSpPr>
        <p:grpSpPr>
          <a:xfrm>
            <a:off x="4733972" y="4149080"/>
            <a:ext cx="1800000" cy="1800000"/>
            <a:chOff x="1403648" y="2492896"/>
            <a:chExt cx="1008000" cy="1008000"/>
          </a:xfrm>
        </p:grpSpPr>
        <p:sp>
          <p:nvSpPr>
            <p:cNvPr id="20" name="Ovaal 19"/>
            <p:cNvSpPr/>
            <p:nvPr/>
          </p:nvSpPr>
          <p:spPr>
            <a:xfrm>
              <a:off x="1835696" y="2924944"/>
              <a:ext cx="144016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1691680" y="2780928"/>
              <a:ext cx="432000" cy="432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1547744" y="2636912"/>
              <a:ext cx="720000" cy="72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al 22"/>
            <p:cNvSpPr>
              <a:spLocks noChangeAspect="1"/>
            </p:cNvSpPr>
            <p:nvPr/>
          </p:nvSpPr>
          <p:spPr>
            <a:xfrm>
              <a:off x="1403648" y="2492896"/>
              <a:ext cx="1008000" cy="10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Explosie 1 23"/>
          <p:cNvSpPr/>
          <p:nvPr/>
        </p:nvSpPr>
        <p:spPr>
          <a:xfrm>
            <a:off x="2457334" y="1988840"/>
            <a:ext cx="144016" cy="14401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e 1 24"/>
          <p:cNvSpPr/>
          <p:nvPr/>
        </p:nvSpPr>
        <p:spPr>
          <a:xfrm>
            <a:off x="3177414" y="2276872"/>
            <a:ext cx="144016" cy="14401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e 1 25"/>
          <p:cNvSpPr/>
          <p:nvPr/>
        </p:nvSpPr>
        <p:spPr>
          <a:xfrm>
            <a:off x="2889382" y="3068960"/>
            <a:ext cx="144016" cy="14401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xplosie 1 26"/>
          <p:cNvSpPr/>
          <p:nvPr/>
        </p:nvSpPr>
        <p:spPr>
          <a:xfrm>
            <a:off x="1881270" y="2636912"/>
            <a:ext cx="144016" cy="14401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e 1 27"/>
          <p:cNvSpPr/>
          <p:nvPr/>
        </p:nvSpPr>
        <p:spPr>
          <a:xfrm>
            <a:off x="2169302" y="3356992"/>
            <a:ext cx="144016" cy="14401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ep 64"/>
          <p:cNvGrpSpPr/>
          <p:nvPr/>
        </p:nvGrpSpPr>
        <p:grpSpPr>
          <a:xfrm>
            <a:off x="4967552" y="1988840"/>
            <a:ext cx="1440160" cy="1512168"/>
            <a:chOff x="4967552" y="1988840"/>
            <a:chExt cx="1440160" cy="1512168"/>
          </a:xfrm>
        </p:grpSpPr>
        <p:sp>
          <p:nvSpPr>
            <p:cNvPr id="31" name="Explosie 1 30"/>
            <p:cNvSpPr/>
            <p:nvPr/>
          </p:nvSpPr>
          <p:spPr>
            <a:xfrm>
              <a:off x="5543616" y="1988840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xplosie 1 31"/>
            <p:cNvSpPr/>
            <p:nvPr/>
          </p:nvSpPr>
          <p:spPr>
            <a:xfrm>
              <a:off x="6263696" y="2276872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Explosie 1 32"/>
            <p:cNvSpPr/>
            <p:nvPr/>
          </p:nvSpPr>
          <p:spPr>
            <a:xfrm>
              <a:off x="5975664" y="3068960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Explosie 1 33"/>
            <p:cNvSpPr/>
            <p:nvPr/>
          </p:nvSpPr>
          <p:spPr>
            <a:xfrm>
              <a:off x="4967552" y="2636912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xplosie 1 34"/>
            <p:cNvSpPr/>
            <p:nvPr/>
          </p:nvSpPr>
          <p:spPr>
            <a:xfrm>
              <a:off x="5255584" y="3356992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ep 65"/>
          <p:cNvGrpSpPr/>
          <p:nvPr/>
        </p:nvGrpSpPr>
        <p:grpSpPr>
          <a:xfrm>
            <a:off x="2169302" y="4365104"/>
            <a:ext cx="648072" cy="576064"/>
            <a:chOff x="2169302" y="4365104"/>
            <a:chExt cx="648072" cy="576064"/>
          </a:xfrm>
        </p:grpSpPr>
        <p:sp>
          <p:nvSpPr>
            <p:cNvPr id="36" name="Explosie 1 35"/>
            <p:cNvSpPr/>
            <p:nvPr/>
          </p:nvSpPr>
          <p:spPr>
            <a:xfrm>
              <a:off x="2385326" y="4365104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xplosie 1 36"/>
            <p:cNvSpPr/>
            <p:nvPr/>
          </p:nvSpPr>
          <p:spPr>
            <a:xfrm>
              <a:off x="2673358" y="4509120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xplosie 1 37"/>
            <p:cNvSpPr/>
            <p:nvPr/>
          </p:nvSpPr>
          <p:spPr>
            <a:xfrm>
              <a:off x="2601350" y="4725144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xplosie 1 38"/>
            <p:cNvSpPr/>
            <p:nvPr/>
          </p:nvSpPr>
          <p:spPr>
            <a:xfrm>
              <a:off x="2169302" y="4581128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xplosie 1 39"/>
            <p:cNvSpPr/>
            <p:nvPr/>
          </p:nvSpPr>
          <p:spPr>
            <a:xfrm>
              <a:off x="2313318" y="4797152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ep 66"/>
          <p:cNvGrpSpPr/>
          <p:nvPr/>
        </p:nvGrpSpPr>
        <p:grpSpPr>
          <a:xfrm>
            <a:off x="5326608" y="4760656"/>
            <a:ext cx="648072" cy="576064"/>
            <a:chOff x="5326608" y="4760656"/>
            <a:chExt cx="648072" cy="576064"/>
          </a:xfrm>
        </p:grpSpPr>
        <p:sp>
          <p:nvSpPr>
            <p:cNvPr id="41" name="Explosie 1 40"/>
            <p:cNvSpPr/>
            <p:nvPr/>
          </p:nvSpPr>
          <p:spPr>
            <a:xfrm>
              <a:off x="5542632" y="4760656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xplosie 1 41"/>
            <p:cNvSpPr/>
            <p:nvPr/>
          </p:nvSpPr>
          <p:spPr>
            <a:xfrm>
              <a:off x="5830664" y="4904672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xplosie 1 42"/>
            <p:cNvSpPr/>
            <p:nvPr/>
          </p:nvSpPr>
          <p:spPr>
            <a:xfrm>
              <a:off x="5758656" y="5120696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xplosie 1 43"/>
            <p:cNvSpPr/>
            <p:nvPr/>
          </p:nvSpPr>
          <p:spPr>
            <a:xfrm>
              <a:off x="5326608" y="4976680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xplosie 1 44"/>
            <p:cNvSpPr/>
            <p:nvPr/>
          </p:nvSpPr>
          <p:spPr>
            <a:xfrm>
              <a:off x="5470624" y="5192704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ep 69"/>
          <p:cNvGrpSpPr/>
          <p:nvPr/>
        </p:nvGrpSpPr>
        <p:grpSpPr>
          <a:xfrm>
            <a:off x="125260" y="2205848"/>
            <a:ext cx="1585160" cy="3455400"/>
            <a:chOff x="125260" y="2205848"/>
            <a:chExt cx="1585160" cy="3455400"/>
          </a:xfrm>
        </p:grpSpPr>
        <p:sp>
          <p:nvSpPr>
            <p:cNvPr id="47" name="PIJL-RECHTS 46"/>
            <p:cNvSpPr/>
            <p:nvPr/>
          </p:nvSpPr>
          <p:spPr>
            <a:xfrm>
              <a:off x="125260" y="2205848"/>
              <a:ext cx="1584176" cy="1080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Kleine</a:t>
              </a:r>
              <a:r>
                <a:rPr lang="en-US" sz="2000" dirty="0"/>
                <a:t> </a:t>
              </a:r>
              <a:r>
                <a:rPr lang="en-US" sz="2000" dirty="0" err="1"/>
                <a:t>steekproef</a:t>
              </a:r>
              <a:endParaRPr lang="en-US" sz="2000" dirty="0"/>
            </a:p>
          </p:txBody>
        </p:sp>
        <p:sp>
          <p:nvSpPr>
            <p:cNvPr id="48" name="PIJL-RECHTS 47"/>
            <p:cNvSpPr/>
            <p:nvPr/>
          </p:nvSpPr>
          <p:spPr>
            <a:xfrm>
              <a:off x="126244" y="4581128"/>
              <a:ext cx="1584176" cy="1080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Grote </a:t>
              </a:r>
              <a:r>
                <a:rPr lang="en-US" sz="2000" dirty="0" err="1"/>
                <a:t>steekproef</a:t>
              </a:r>
              <a:endParaRPr lang="en-US" sz="2000" dirty="0"/>
            </a:p>
          </p:txBody>
        </p:sp>
      </p:grpSp>
      <p:grpSp>
        <p:nvGrpSpPr>
          <p:cNvPr id="71" name="Groep 70"/>
          <p:cNvGrpSpPr/>
          <p:nvPr/>
        </p:nvGrpSpPr>
        <p:grpSpPr>
          <a:xfrm>
            <a:off x="3005580" y="44624"/>
            <a:ext cx="3167368" cy="1584176"/>
            <a:chOff x="3005580" y="44624"/>
            <a:chExt cx="3167368" cy="1584176"/>
          </a:xfrm>
        </p:grpSpPr>
        <p:sp>
          <p:nvSpPr>
            <p:cNvPr id="50" name="PIJL-RECHTS 49"/>
            <p:cNvSpPr/>
            <p:nvPr/>
          </p:nvSpPr>
          <p:spPr>
            <a:xfrm rot="5400000">
              <a:off x="2753552" y="296652"/>
              <a:ext cx="1584176" cy="1080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Onzuivere</a:t>
              </a:r>
              <a:r>
                <a:rPr lang="en-US" sz="2000" dirty="0"/>
                <a:t> </a:t>
              </a:r>
              <a:r>
                <a:rPr lang="en-US" sz="2000" dirty="0" err="1"/>
                <a:t>steekproef</a:t>
              </a:r>
              <a:endParaRPr lang="en-US" sz="2000" dirty="0"/>
            </a:p>
          </p:txBody>
        </p:sp>
        <p:sp>
          <p:nvSpPr>
            <p:cNvPr id="51" name="PIJL-RECHTS 50"/>
            <p:cNvSpPr/>
            <p:nvPr/>
          </p:nvSpPr>
          <p:spPr>
            <a:xfrm rot="5400000">
              <a:off x="4840800" y="296652"/>
              <a:ext cx="1584176" cy="10801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Zuivere</a:t>
              </a:r>
              <a:r>
                <a:rPr lang="en-US" sz="2000" dirty="0"/>
                <a:t> </a:t>
              </a:r>
              <a:r>
                <a:rPr lang="en-US" sz="2000" dirty="0" err="1"/>
                <a:t>steekproef</a:t>
              </a:r>
              <a:endParaRPr lang="en-US" sz="2000" dirty="0"/>
            </a:p>
          </p:txBody>
        </p:sp>
      </p:grpSp>
      <p:grpSp>
        <p:nvGrpSpPr>
          <p:cNvPr id="68" name="Groep 67"/>
          <p:cNvGrpSpPr/>
          <p:nvPr/>
        </p:nvGrpSpPr>
        <p:grpSpPr>
          <a:xfrm>
            <a:off x="-108520" y="6033482"/>
            <a:ext cx="6291330" cy="707886"/>
            <a:chOff x="-108520" y="6033482"/>
            <a:chExt cx="6291330" cy="707886"/>
          </a:xfrm>
        </p:grpSpPr>
        <p:sp>
          <p:nvSpPr>
            <p:cNvPr id="59" name="Tekstvak 58"/>
            <p:cNvSpPr txBox="1"/>
            <p:nvPr/>
          </p:nvSpPr>
          <p:spPr>
            <a:xfrm>
              <a:off x="-108520" y="6033482"/>
              <a:ext cx="270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Systematische</a:t>
              </a:r>
              <a:r>
                <a:rPr lang="en-US" sz="2000" b="1" dirty="0"/>
                <a:t> </a:t>
              </a:r>
              <a:r>
                <a:rPr lang="en-US" sz="2000" b="1" dirty="0" err="1"/>
                <a:t>fout</a:t>
              </a:r>
              <a:endParaRPr lang="en-US" sz="2000" b="1" dirty="0"/>
            </a:p>
            <a:p>
              <a:pPr algn="ctr"/>
              <a:r>
                <a:rPr lang="en-US" sz="2000" b="1" dirty="0"/>
                <a:t>(Bias)</a:t>
              </a:r>
            </a:p>
          </p:txBody>
        </p:sp>
        <p:sp>
          <p:nvSpPr>
            <p:cNvPr id="61" name="Tekstvak 60"/>
            <p:cNvSpPr txBox="1"/>
            <p:nvPr/>
          </p:nvSpPr>
          <p:spPr>
            <a:xfrm>
              <a:off x="2843808" y="612937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Groot</a:t>
              </a:r>
              <a:endParaRPr lang="en-US" dirty="0"/>
            </a:p>
          </p:txBody>
        </p:sp>
        <p:sp>
          <p:nvSpPr>
            <p:cNvPr id="62" name="Tekstvak 61"/>
            <p:cNvSpPr txBox="1"/>
            <p:nvPr/>
          </p:nvSpPr>
          <p:spPr>
            <a:xfrm>
              <a:off x="5030682" y="613768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Klein</a:t>
              </a:r>
            </a:p>
          </p:txBody>
        </p:sp>
      </p:grpSp>
      <p:grpSp>
        <p:nvGrpSpPr>
          <p:cNvPr id="69" name="Groep 68"/>
          <p:cNvGrpSpPr/>
          <p:nvPr/>
        </p:nvGrpSpPr>
        <p:grpSpPr>
          <a:xfrm>
            <a:off x="6516216" y="1064930"/>
            <a:ext cx="2700000" cy="4164270"/>
            <a:chOff x="6516216" y="1064930"/>
            <a:chExt cx="2700000" cy="4164270"/>
          </a:xfrm>
        </p:grpSpPr>
        <p:sp>
          <p:nvSpPr>
            <p:cNvPr id="58" name="Tekstvak 57"/>
            <p:cNvSpPr txBox="1"/>
            <p:nvPr/>
          </p:nvSpPr>
          <p:spPr>
            <a:xfrm>
              <a:off x="6516216" y="1064930"/>
              <a:ext cx="270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Willekeurige</a:t>
              </a:r>
              <a:r>
                <a:rPr lang="en-US" sz="2000" b="1" dirty="0"/>
                <a:t> </a:t>
              </a:r>
              <a:r>
                <a:rPr lang="en-US" sz="2000" b="1" dirty="0" err="1"/>
                <a:t>fout</a:t>
              </a:r>
              <a:endParaRPr lang="en-US" sz="2000" b="1" dirty="0"/>
            </a:p>
            <a:p>
              <a:pPr algn="ctr"/>
              <a:r>
                <a:rPr lang="en-US" sz="2000" b="1" dirty="0"/>
                <a:t>(</a:t>
              </a:r>
              <a:r>
                <a:rPr lang="en-US" sz="2000" b="1" dirty="0" err="1"/>
                <a:t>ruis</a:t>
              </a:r>
              <a:r>
                <a:rPr lang="en-US" sz="2000" b="1" dirty="0"/>
                <a:t>, random error)</a:t>
              </a:r>
            </a:p>
          </p:txBody>
        </p:sp>
        <p:sp>
          <p:nvSpPr>
            <p:cNvPr id="60" name="Tekstvak 59"/>
            <p:cNvSpPr txBox="1"/>
            <p:nvPr/>
          </p:nvSpPr>
          <p:spPr>
            <a:xfrm>
              <a:off x="7236296" y="2555612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Groot</a:t>
              </a:r>
              <a:endParaRPr lang="en-US" dirty="0"/>
            </a:p>
          </p:txBody>
        </p:sp>
        <p:sp>
          <p:nvSpPr>
            <p:cNvPr id="63" name="Tekstvak 62"/>
            <p:cNvSpPr txBox="1"/>
            <p:nvPr/>
          </p:nvSpPr>
          <p:spPr>
            <a:xfrm>
              <a:off x="7236296" y="485986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Klein</a:t>
              </a:r>
            </a:p>
          </p:txBody>
        </p:sp>
      </p:grpSp>
      <p:sp>
        <p:nvSpPr>
          <p:cNvPr id="72" name="Tekstvak 71"/>
          <p:cNvSpPr txBox="1"/>
          <p:nvPr/>
        </p:nvSpPr>
        <p:spPr>
          <a:xfrm>
            <a:off x="179512" y="11663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Selectie</a:t>
            </a:r>
            <a:r>
              <a:rPr lang="en-US" dirty="0"/>
              <a:t> bias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Informatie bias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Confounding 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Selectiebias</a:t>
            </a:r>
            <a:r>
              <a:rPr lang="en-US" dirty="0"/>
              <a:t> door </a:t>
            </a:r>
            <a:r>
              <a:rPr lang="en-US" dirty="0" err="1"/>
              <a:t>uitval</a:t>
            </a:r>
            <a:endParaRPr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P: 	Post-</a:t>
            </a:r>
            <a:r>
              <a:rPr lang="en-US" dirty="0" err="1"/>
              <a:t>menopausale</a:t>
            </a:r>
            <a:r>
              <a:rPr lang="en-US" dirty="0"/>
              <a:t>  </a:t>
            </a:r>
            <a:r>
              <a:rPr lang="en-US" dirty="0" err="1"/>
              <a:t>vrouwen</a:t>
            </a:r>
            <a:endParaRPr lang="en-US" dirty="0"/>
          </a:p>
          <a:p>
            <a:pPr>
              <a:buNone/>
            </a:pPr>
            <a:r>
              <a:rPr lang="en-US" dirty="0"/>
              <a:t>I: 	</a:t>
            </a:r>
            <a:r>
              <a:rPr lang="en-US" dirty="0" err="1"/>
              <a:t>Hormoon</a:t>
            </a:r>
            <a:r>
              <a:rPr lang="en-US" dirty="0"/>
              <a:t> </a:t>
            </a:r>
            <a:r>
              <a:rPr lang="en-US" dirty="0" err="1"/>
              <a:t>therapie</a:t>
            </a:r>
            <a:endParaRPr lang="en-US" dirty="0"/>
          </a:p>
          <a:p>
            <a:pPr>
              <a:buNone/>
            </a:pPr>
            <a:r>
              <a:rPr lang="en-US" dirty="0"/>
              <a:t>C:	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hormoon</a:t>
            </a:r>
            <a:r>
              <a:rPr lang="en-US" dirty="0"/>
              <a:t> </a:t>
            </a:r>
            <a:r>
              <a:rPr lang="en-US" dirty="0" err="1"/>
              <a:t>therapie</a:t>
            </a:r>
            <a:endParaRPr lang="en-US" dirty="0"/>
          </a:p>
          <a:p>
            <a:pPr>
              <a:buNone/>
            </a:pPr>
            <a:r>
              <a:rPr lang="en-US" dirty="0"/>
              <a:t>O:	</a:t>
            </a:r>
            <a:r>
              <a:rPr lang="en-US" dirty="0" err="1"/>
              <a:t>Hartaanval</a:t>
            </a:r>
            <a:endParaRPr lang="en-US" dirty="0"/>
          </a:p>
          <a:p>
            <a:pPr>
              <a:buNone/>
            </a:pPr>
            <a:r>
              <a:rPr lang="en-US" dirty="0"/>
              <a:t>T: 	1976 tot 1996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&gt;70 000 </a:t>
            </a:r>
            <a:r>
              <a:rPr lang="en-US" dirty="0" err="1"/>
              <a:t>vrouwen</a:t>
            </a:r>
            <a:r>
              <a:rPr lang="en-US" dirty="0"/>
              <a:t> in Nurses Health Study 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Vrouwen</a:t>
            </a:r>
            <a:r>
              <a:rPr lang="en-US" dirty="0"/>
              <a:t> die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dosering</a:t>
            </a:r>
            <a:r>
              <a:rPr lang="en-US" dirty="0"/>
              <a:t> </a:t>
            </a:r>
            <a:r>
              <a:rPr lang="en-US" dirty="0" err="1"/>
              <a:t>hormoon</a:t>
            </a:r>
            <a:r>
              <a:rPr lang="en-US" dirty="0"/>
              <a:t> </a:t>
            </a:r>
            <a:r>
              <a:rPr lang="en-US" dirty="0" err="1"/>
              <a:t>therapie</a:t>
            </a:r>
            <a:r>
              <a:rPr lang="en-US" dirty="0"/>
              <a:t> </a:t>
            </a:r>
            <a:r>
              <a:rPr lang="en-US" dirty="0" err="1"/>
              <a:t>gebruikten</a:t>
            </a:r>
            <a:r>
              <a:rPr lang="en-US" dirty="0"/>
              <a:t> </a:t>
            </a:r>
            <a:r>
              <a:rPr lang="en-US" dirty="0" err="1"/>
              <a:t>hadden</a:t>
            </a:r>
            <a:r>
              <a:rPr lang="en-US" dirty="0"/>
              <a:t> </a:t>
            </a:r>
            <a:r>
              <a:rPr lang="en-US" dirty="0" err="1"/>
              <a:t>bijna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halvering</a:t>
            </a:r>
            <a:r>
              <a:rPr lang="en-US" dirty="0"/>
              <a:t> van het </a:t>
            </a:r>
            <a:r>
              <a:rPr lang="en-US" dirty="0" err="1"/>
              <a:t>risico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hartaanval</a:t>
            </a:r>
            <a:r>
              <a:rPr lang="en-US" dirty="0"/>
              <a:t>.</a:t>
            </a:r>
          </a:p>
        </p:txBody>
      </p:sp>
      <p:pic>
        <p:nvPicPr>
          <p:cNvPr id="6" name="Afbeelding 5" descr="joc21036f3.gif"/>
          <p:cNvPicPr>
            <a:picLocks noChangeAspect="1"/>
          </p:cNvPicPr>
          <p:nvPr/>
        </p:nvPicPr>
        <p:blipFill>
          <a:blip r:embed="rId2" cstate="print"/>
          <a:srcRect t="3150" r="46597" b="66400"/>
          <a:stretch>
            <a:fillRect/>
          </a:stretch>
        </p:blipFill>
        <p:spPr>
          <a:xfrm>
            <a:off x="4617374" y="1646556"/>
            <a:ext cx="4320000" cy="404129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67544" y="630932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Grodstein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Ann Int Med 2000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Women’s Health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Iniative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JAMA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2002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884368" y="39330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Placebo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659466" y="19888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Hormonen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Informatie bias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type="chart" sz="quarter" idx="13"/>
          </p:nvPr>
        </p:nvGraphicFramePr>
        <p:xfrm>
          <a:off x="4648200" y="1652588"/>
          <a:ext cx="3973512" cy="16510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59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Hartaanval</a:t>
                      </a:r>
                      <a:endParaRPr lang="en-US" dirty="0"/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Geen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hartaanval</a:t>
                      </a:r>
                      <a:endParaRPr lang="en-US" dirty="0"/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Totaal</a:t>
                      </a:r>
                      <a:endParaRPr lang="en-US" dirty="0"/>
                    </a:p>
                  </a:txBody>
                  <a:tcPr marL="44860" marR="448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Roker</a:t>
                      </a:r>
                      <a:endParaRPr lang="en-US" dirty="0"/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 marL="44860" marR="448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Niet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roker</a:t>
                      </a:r>
                      <a:endParaRPr lang="en-US" dirty="0"/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720</a:t>
                      </a:r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</a:t>
                      </a:r>
                    </a:p>
                  </a:txBody>
                  <a:tcPr marL="44860" marR="448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ijdelijke aanduiding voor inhoud 3"/>
          <p:cNvGraphicFramePr>
            <a:graphicFrameLocks/>
          </p:cNvGraphicFramePr>
          <p:nvPr/>
        </p:nvGraphicFramePr>
        <p:xfrm>
          <a:off x="4661764" y="4154264"/>
          <a:ext cx="3973512" cy="16510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59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Hartaanval</a:t>
                      </a:r>
                      <a:endParaRPr lang="en-US" dirty="0"/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Geen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hartaanval</a:t>
                      </a:r>
                      <a:endParaRPr lang="en-US" dirty="0"/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Totaal</a:t>
                      </a:r>
                      <a:endParaRPr lang="en-US" dirty="0"/>
                    </a:p>
                  </a:txBody>
                  <a:tcPr marL="44860" marR="448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Roker</a:t>
                      </a:r>
                      <a:endParaRPr lang="en-US" dirty="0"/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</a:t>
                      </a:r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</a:p>
                  </a:txBody>
                  <a:tcPr marL="44860" marR="448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Niet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roker</a:t>
                      </a:r>
                      <a:endParaRPr lang="en-US" dirty="0"/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</a:t>
                      </a:r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744</a:t>
                      </a:r>
                    </a:p>
                  </a:txBody>
                  <a:tcPr marL="44860" marR="4486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840</a:t>
                      </a:r>
                    </a:p>
                  </a:txBody>
                  <a:tcPr marL="44860" marR="448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860032" y="350100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Stel</a:t>
            </a:r>
            <a:r>
              <a:rPr lang="en-US" sz="2000" dirty="0"/>
              <a:t> 20% van de </a:t>
            </a:r>
            <a:r>
              <a:rPr lang="en-US" sz="2000" dirty="0" err="1"/>
              <a:t>rokers</a:t>
            </a:r>
            <a:r>
              <a:rPr lang="en-US" sz="2000" dirty="0"/>
              <a:t> </a:t>
            </a:r>
            <a:r>
              <a:rPr lang="en-US" sz="2000" dirty="0" err="1"/>
              <a:t>liegt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19106" y="1700808"/>
          <a:ext cx="3600000" cy="6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2070000" imgH="393480" progId="Equation.3">
                  <p:embed/>
                </p:oleObj>
              </mc:Choice>
              <mc:Fallback>
                <p:oleObj name="Equation" r:id="rId3" imgW="20700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06" y="1700808"/>
                        <a:ext cx="3600000" cy="68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71450" y="2384747"/>
          <a:ext cx="41941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5" imgW="2412720" imgH="393480" progId="Equation.3">
                  <p:embed/>
                </p:oleObj>
              </mc:Choice>
              <mc:Fallback>
                <p:oleObj name="Equation" r:id="rId5" imgW="24127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2384747"/>
                        <a:ext cx="419417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187624" y="3104828"/>
          <a:ext cx="306863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7" imgW="1765080" imgH="393480" progId="Equation.3">
                  <p:embed/>
                </p:oleObj>
              </mc:Choice>
              <mc:Fallback>
                <p:oleObj name="Equation" r:id="rId7" imgW="17650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104828"/>
                        <a:ext cx="3068637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820738" y="4003675"/>
          <a:ext cx="3578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9" imgW="2057400" imgH="393480" progId="Equation.3">
                  <p:embed/>
                </p:oleObj>
              </mc:Choice>
              <mc:Fallback>
                <p:oleObj name="Equation" r:id="rId9" imgW="20574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4003675"/>
                        <a:ext cx="35782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70036" y="4687888"/>
          <a:ext cx="439261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1" imgW="2527200" imgH="393480" progId="Equation.3">
                  <p:embed/>
                </p:oleObj>
              </mc:Choice>
              <mc:Fallback>
                <p:oleObj name="Equation" r:id="rId11" imgW="25272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36" y="4687888"/>
                        <a:ext cx="4392613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008075" y="5408613"/>
          <a:ext cx="32226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3" imgW="1854000" imgH="393480" progId="Equation.3">
                  <p:embed/>
                </p:oleObj>
              </mc:Choice>
              <mc:Fallback>
                <p:oleObj name="Equation" r:id="rId13" imgW="18540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75" y="5408613"/>
                        <a:ext cx="3222625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 bias</a:t>
            </a:r>
          </a:p>
        </p:txBody>
      </p:sp>
      <p:pic>
        <p:nvPicPr>
          <p:cNvPr id="4" name="Afbeelding 3" descr="stork_PNG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0086" y="1988840"/>
            <a:ext cx="1079878" cy="1800000"/>
          </a:xfrm>
          <a:prstGeom prst="rect">
            <a:avLst/>
          </a:prstGeom>
        </p:spPr>
      </p:pic>
      <p:pic>
        <p:nvPicPr>
          <p:cNvPr id="6" name="Afbeelding 5" descr="download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3442" y="1989000"/>
            <a:ext cx="1440000" cy="1440000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>
            <a:off x="3563888" y="2492896"/>
            <a:ext cx="2232248" cy="57606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?</a:t>
            </a:r>
          </a:p>
        </p:txBody>
      </p:sp>
      <p:grpSp>
        <p:nvGrpSpPr>
          <p:cNvPr id="11" name="Groep 10"/>
          <p:cNvGrpSpPr/>
          <p:nvPr/>
        </p:nvGrpSpPr>
        <p:grpSpPr>
          <a:xfrm>
            <a:off x="3036166" y="3563621"/>
            <a:ext cx="2982281" cy="2232765"/>
            <a:chOff x="3036166" y="3563621"/>
            <a:chExt cx="2982281" cy="2232765"/>
          </a:xfrm>
        </p:grpSpPr>
        <p:pic>
          <p:nvPicPr>
            <p:cNvPr id="8" name="Afbeelding 7" descr="640_boerderij-deel-locatie-buitenkant-aanzich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2080" y="4711886"/>
              <a:ext cx="1440000" cy="1084500"/>
            </a:xfrm>
            <a:prstGeom prst="rect">
              <a:avLst/>
            </a:prstGeom>
          </p:spPr>
        </p:pic>
        <p:sp>
          <p:nvSpPr>
            <p:cNvPr id="9" name="PIJL-RECHTS 8"/>
            <p:cNvSpPr/>
            <p:nvPr/>
          </p:nvSpPr>
          <p:spPr>
            <a:xfrm rot="14095166">
              <a:off x="2424098" y="4202515"/>
              <a:ext cx="151216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IJL-RECHTS 9"/>
            <p:cNvSpPr/>
            <p:nvPr/>
          </p:nvSpPr>
          <p:spPr>
            <a:xfrm rot="17970645">
              <a:off x="5118347" y="4175689"/>
              <a:ext cx="1512168" cy="28803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ExplanationSlide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Bg"/>
          <p:cNvSpPr txBox="1"/>
          <p:nvPr/>
        </p:nvSpPr>
        <p:spPr>
          <a:xfrm>
            <a:off x="0" y="5850433"/>
            <a:ext cx="9144000" cy="1007567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k_v_ExplanationTitle_0"/>
          <p:cNvSpPr>
            <a:spLocks noGrp="1"/>
          </p:cNvSpPr>
          <p:nvPr>
            <p:ph type="title"/>
          </p:nvPr>
        </p:nvSpPr>
        <p:spPr>
          <a:xfrm>
            <a:off x="627737" y="365531"/>
            <a:ext cx="7871807" cy="1325650"/>
          </a:xfrm>
          <a:solidFill>
            <a:srgbClr val="025E97">
              <a:alpha val="0"/>
            </a:srgbClr>
          </a:solidFill>
        </p:spPr>
        <p:txBody>
          <a:bodyPr lIns="88900" tIns="38100" rIns="88900" bIns="38100" anchor="ctr" anchorCtr="0">
            <a:no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sz="2800" b="0">
                <a:solidFill>
                  <a:srgbClr val="000000"/>
                </a:solidFill>
                <a:latin typeface="Arial"/>
              </a:rPr>
              <a:t>We gaan stemmen</a:t>
            </a:r>
          </a:p>
        </p:txBody>
      </p:sp>
      <p:sp>
        <p:nvSpPr>
          <p:cNvPr id="28" name="Tijdelijke aanduiding voor tekst 2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FooterText"/>
          <p:cNvSpPr txBox="1"/>
          <p:nvPr/>
        </p:nvSpPr>
        <p:spPr>
          <a:xfrm>
            <a:off x="627736" y="6245306"/>
            <a:ext cx="7871807" cy="512059"/>
          </a:xfrm>
          <a:prstGeom prst="rect">
            <a:avLst/>
          </a:prstGeom>
          <a:noFill/>
        </p:spPr>
        <p:txBody>
          <a:bodyPr vert="horz" lIns="0" tIns="38100" rIns="88900" bIns="38100" rtlCol="0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1500">
                <a:solidFill>
                  <a:srgbClr val="FFFFFF"/>
                </a:solidFill>
                <a:latin typeface="Calibri"/>
              </a:rPr>
              <a:t>Stemmen is anoniem</a:t>
            </a:r>
          </a:p>
        </p:txBody>
      </p:sp>
      <p:sp>
        <p:nvSpPr>
          <p:cNvPr id="30" name="InternetHeader"/>
          <p:cNvSpPr/>
          <p:nvPr/>
        </p:nvSpPr>
        <p:spPr>
          <a:xfrm>
            <a:off x="1417673" y="2725516"/>
            <a:ext cx="1143000" cy="313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0" rIns="88900" bIns="0" rtlCol="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2000">
                <a:solidFill>
                  <a:srgbClr val="000000"/>
                </a:solidFill>
                <a:latin typeface="Calibri"/>
              </a:rPr>
              <a:t>Internet</a:t>
            </a:r>
          </a:p>
        </p:txBody>
      </p:sp>
      <p:sp>
        <p:nvSpPr>
          <p:cNvPr id="31" name="InternetOne"/>
          <p:cNvSpPr/>
          <p:nvPr/>
        </p:nvSpPr>
        <p:spPr>
          <a:xfrm>
            <a:off x="2579723" y="2735954"/>
            <a:ext cx="204618" cy="272823"/>
          </a:xfrm>
          <a:prstGeom prst="ellipse">
            <a:avLst/>
          </a:prstGeom>
          <a:noFill/>
          <a:ln w="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000">
                <a:solidFill>
                  <a:srgbClr val="000000"/>
                </a:solidFill>
                <a:latin typeface="Calibri"/>
              </a:rPr>
              <a:t>1</a:t>
            </a:r>
          </a:p>
        </p:txBody>
      </p:sp>
      <p:sp>
        <p:nvSpPr>
          <p:cNvPr id="32" name="InternetTwo"/>
          <p:cNvSpPr/>
          <p:nvPr/>
        </p:nvSpPr>
        <p:spPr>
          <a:xfrm>
            <a:off x="2579723" y="3078104"/>
            <a:ext cx="204618" cy="272823"/>
          </a:xfrm>
          <a:prstGeom prst="ellipse">
            <a:avLst/>
          </a:prstGeom>
          <a:noFill/>
          <a:ln w="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000">
                <a:solidFill>
                  <a:srgbClr val="000000"/>
                </a:solidFill>
                <a:latin typeface="Calibri"/>
              </a:rPr>
              <a:t>2</a:t>
            </a:r>
          </a:p>
        </p:txBody>
      </p:sp>
      <p:sp>
        <p:nvSpPr>
          <p:cNvPr id="33" name="InternetExplanationOne"/>
          <p:cNvSpPr/>
          <p:nvPr/>
        </p:nvSpPr>
        <p:spPr>
          <a:xfrm>
            <a:off x="2894429" y="2729510"/>
            <a:ext cx="5681693" cy="313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 sz="20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InternetExplanationTwo"/>
          <p:cNvSpPr/>
          <p:nvPr/>
        </p:nvSpPr>
        <p:spPr>
          <a:xfrm>
            <a:off x="2894429" y="3064950"/>
            <a:ext cx="5681693" cy="313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 sz="20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TextMessageHeader"/>
          <p:cNvSpPr/>
          <p:nvPr/>
        </p:nvSpPr>
        <p:spPr>
          <a:xfrm>
            <a:off x="1417673" y="4063493"/>
            <a:ext cx="1143000" cy="313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2000">
                <a:solidFill>
                  <a:srgbClr val="000000"/>
                </a:solidFill>
                <a:latin typeface="Calibri"/>
              </a:rPr>
              <a:t>SMS</a:t>
            </a:r>
          </a:p>
        </p:txBody>
      </p:sp>
      <p:sp>
        <p:nvSpPr>
          <p:cNvPr id="36" name="TextMessageOne"/>
          <p:cNvSpPr/>
          <p:nvPr/>
        </p:nvSpPr>
        <p:spPr>
          <a:xfrm>
            <a:off x="2579723" y="4063493"/>
            <a:ext cx="204618" cy="272823"/>
          </a:xfrm>
          <a:prstGeom prst="ellipse">
            <a:avLst/>
          </a:prstGeom>
          <a:noFill/>
          <a:ln w="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000">
                <a:solidFill>
                  <a:srgbClr val="000000"/>
                </a:solidFill>
                <a:latin typeface="Calibri"/>
              </a:rPr>
              <a:t>1</a:t>
            </a:r>
          </a:p>
        </p:txBody>
      </p:sp>
      <p:sp>
        <p:nvSpPr>
          <p:cNvPr id="37" name="TextMessageTwo"/>
          <p:cNvSpPr/>
          <p:nvPr/>
        </p:nvSpPr>
        <p:spPr>
          <a:xfrm>
            <a:off x="2579723" y="4406358"/>
            <a:ext cx="204618" cy="272823"/>
          </a:xfrm>
          <a:prstGeom prst="ellipse">
            <a:avLst/>
          </a:prstGeom>
          <a:noFill/>
          <a:ln w="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000">
                <a:solidFill>
                  <a:srgbClr val="000000"/>
                </a:solidFill>
                <a:latin typeface="Calibri"/>
              </a:rPr>
              <a:t>2</a:t>
            </a:r>
          </a:p>
        </p:txBody>
      </p:sp>
      <p:sp>
        <p:nvSpPr>
          <p:cNvPr id="38" name="TextMessageExplanationOne"/>
          <p:cNvSpPr/>
          <p:nvPr/>
        </p:nvSpPr>
        <p:spPr>
          <a:xfrm>
            <a:off x="2894429" y="4055725"/>
            <a:ext cx="5681693" cy="313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 sz="20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TextMessageExplanationTwo"/>
          <p:cNvSpPr/>
          <p:nvPr/>
        </p:nvSpPr>
        <p:spPr>
          <a:xfrm>
            <a:off x="2894429" y="4398660"/>
            <a:ext cx="5681693" cy="310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>
              <a:buClr>
                <a:srgbClr val="000000"/>
              </a:buClr>
            </a:pPr>
            <a:endParaRPr lang="en-US" sz="200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" name="Logo" descr="C:\Program Files\Shakespeak\layout\AddInDesignerWPF.resources\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911" y="6364223"/>
            <a:ext cx="1021867" cy="310895"/>
          </a:xfrm>
          <a:prstGeom prst="rect">
            <a:avLst/>
          </a:prstGeom>
        </p:spPr>
      </p:pic>
      <p:sp>
        <p:nvSpPr>
          <p:cNvPr id="24" name="SessionExplanation"/>
          <p:cNvSpPr txBox="1"/>
          <p:nvPr/>
        </p:nvSpPr>
        <p:spPr>
          <a:xfrm>
            <a:off x="203200" y="203200"/>
            <a:ext cx="8737600" cy="64516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812800" rIns="8128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Add-In gratis downloaden? Ga naar http://shakespeak.com/en/free-download/</a:t>
            </a:r>
            <a:endParaRPr lang="en-US" i="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VS_0_7_0_1_-1_0_0_1_[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teExplanationBg_1"/>
          <p:cNvSpPr txBox="1"/>
          <p:nvPr/>
        </p:nvSpPr>
        <p:spPr>
          <a:xfrm>
            <a:off x="0" y="5850433"/>
            <a:ext cx="9144000" cy="1007567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k_v_VT_0_7_0_1_-1_0_0_1_[3]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1632568"/>
          </a:xfrm>
        </p:spPr>
        <p:txBody>
          <a:bodyPr/>
          <a:lstStyle/>
          <a:p>
            <a:r>
              <a:rPr lang="nl-NL" dirty="0"/>
              <a:t>Mijn opa heeft zijn hele leven gerookt en is 90 geworden. Roken is helemaal niet zo schadelijk. Hier is sprake van:</a:t>
            </a:r>
            <a:endParaRPr lang="en-US" dirty="0"/>
          </a:p>
        </p:txBody>
      </p:sp>
      <p:sp>
        <p:nvSpPr>
          <p:cNvPr id="3" name="VoteChoices"/>
          <p:cNvSpPr>
            <a:spLocks noGrp="1"/>
          </p:cNvSpPr>
          <p:nvPr>
            <p:ph type="body" idx="13"/>
          </p:nvPr>
        </p:nvSpPr>
        <p:spPr>
          <a:xfrm>
            <a:off x="522000" y="3428999"/>
            <a:ext cx="8100000" cy="2751839"/>
          </a:xfrm>
        </p:spPr>
        <p:txBody>
          <a:bodyPr/>
          <a:lstStyle/>
          <a:p>
            <a:pPr marL="508000" indent="-508000">
              <a:spcBef>
                <a:spcPts val="20"/>
              </a:spcBef>
              <a:buSzPct val="100000"/>
              <a:buAutoNum type="alphaUcPeriod"/>
            </a:pPr>
            <a:r>
              <a:rPr lang="en-US" dirty="0" err="1"/>
              <a:t>Selectie</a:t>
            </a:r>
            <a:r>
              <a:rPr lang="en-US" dirty="0"/>
              <a:t> bias</a:t>
            </a:r>
          </a:p>
          <a:p>
            <a:pPr marL="508000" indent="-508000">
              <a:spcBef>
                <a:spcPts val="20"/>
              </a:spcBef>
              <a:buSzPct val="100000"/>
              <a:buAutoNum type="alphaUcPeriod"/>
            </a:pPr>
            <a:r>
              <a:rPr lang="en-US" dirty="0"/>
              <a:t>Informatie bias</a:t>
            </a:r>
          </a:p>
          <a:p>
            <a:pPr marL="508000" indent="-508000">
              <a:spcBef>
                <a:spcPts val="20"/>
              </a:spcBef>
              <a:buSzPct val="100000"/>
              <a:buAutoNum type="alphaUcPeriod"/>
            </a:pPr>
            <a:r>
              <a:rPr lang="en-US" dirty="0"/>
              <a:t>Confounding bias</a:t>
            </a:r>
          </a:p>
          <a:p>
            <a:pPr marL="457200" indent="-457200">
              <a:spcBef>
                <a:spcPts val="20"/>
              </a:spcBef>
              <a:buSzPct val="100000"/>
              <a:buAutoNum type="alphaUcPeriod"/>
            </a:pPr>
            <a:endParaRPr lang="en-US" dirty="0"/>
          </a:p>
        </p:txBody>
      </p:sp>
      <p:sp>
        <p:nvSpPr>
          <p:cNvPr id="4" name="VotesCounter0"/>
          <p:cNvSpPr/>
          <p:nvPr/>
        </p:nvSpPr>
        <p:spPr>
          <a:xfrm>
            <a:off x="6515100" y="5384801"/>
            <a:ext cx="1428750" cy="355599"/>
          </a:xfrm>
          <a:prstGeom prst="roundRect">
            <a:avLst/>
          </a:prstGeom>
          <a:noFill/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/>
              </a:rPr>
              <a:t># Stemmen: 0</a:t>
            </a:r>
          </a:p>
        </p:txBody>
      </p:sp>
      <p:grpSp>
        <p:nvGrpSpPr>
          <p:cNvPr id="7" name="vss_group_1"/>
          <p:cNvGrpSpPr/>
          <p:nvPr/>
        </p:nvGrpSpPr>
        <p:grpSpPr>
          <a:xfrm>
            <a:off x="8020051" y="5384801"/>
            <a:ext cx="1047749" cy="355599"/>
            <a:chOff x="7645400" y="5384800"/>
            <a:chExt cx="1397000" cy="355600"/>
          </a:xfrm>
        </p:grpSpPr>
        <p:sp>
          <p:nvSpPr>
            <p:cNvPr id="5" name="vss_text_0"/>
            <p:cNvSpPr/>
            <p:nvPr/>
          </p:nvSpPr>
          <p:spPr>
            <a:xfrm>
              <a:off x="7645400" y="5384800"/>
              <a:ext cx="1397000" cy="355600"/>
            </a:xfrm>
            <a:prstGeom prst="roundRect">
              <a:avLst/>
            </a:prstGeom>
            <a:noFill/>
            <a:ln>
              <a:noFill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1"/>
                  </a:solidFill>
                  <a:latin typeface="Arial"/>
                </a:rPr>
                <a:t>Gesloten</a:t>
              </a:r>
            </a:p>
          </p:txBody>
        </p:sp>
        <p:sp>
          <p:nvSpPr>
            <p:cNvPr id="6" name="vss_light"/>
            <p:cNvSpPr/>
            <p:nvPr/>
          </p:nvSpPr>
          <p:spPr>
            <a:xfrm>
              <a:off x="7746999" y="5460999"/>
              <a:ext cx="270934" cy="2032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8" name="VotesStatusExplanation0"/>
          <p:cNvSpPr txBox="1"/>
          <p:nvPr/>
        </p:nvSpPr>
        <p:spPr>
          <a:xfrm>
            <a:off x="5867400" y="4495800"/>
            <a:ext cx="3048000" cy="635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De vraag gaat open zodra u een sessie en diavoorstelling start.</a:t>
            </a:r>
            <a:endParaRPr lang="en-US" sz="1400" i="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" name="ExplanationsTable_0_1_1"/>
          <p:cNvGraphicFramePr>
            <a:graphicFrameLocks noGrp="1"/>
          </p:cNvGraphicFramePr>
          <p:nvPr/>
        </p:nvGraphicFramePr>
        <p:xfrm>
          <a:off x="141731" y="5943142"/>
          <a:ext cx="8860536" cy="7310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8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5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600" b="1" i="0" u="non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Internet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Dit tekstvak wordt gebruikt om de verschillende stemmethodes uit te leggen.</a:t>
                      </a:r>
                      <a:endParaRPr lang="en-US" sz="1600" b="0" i="0" u="none" baseline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600" b="1" i="0" u="non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 juiste uitleg wordt hier ingevuld nadat u een sessie heeft gestart.</a:t>
                      </a:r>
                      <a:endParaRPr lang="en-US" sz="1600" b="0" i="0" u="none" baseline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Logo" descr="C:\Program Files\Shakespeak\layout\AddInDesignerWPF.resources\Logo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911" y="6364223"/>
            <a:ext cx="1021867" cy="310895"/>
          </a:xfrm>
          <a:prstGeom prst="rect">
            <a:avLst/>
          </a:prstGeom>
        </p:spPr>
      </p:pic>
      <p:sp>
        <p:nvSpPr>
          <p:cNvPr id="15" name="VoteExplanationOverlay"/>
          <p:cNvSpPr txBox="1"/>
          <p:nvPr/>
        </p:nvSpPr>
        <p:spPr>
          <a:xfrm>
            <a:off x="141731" y="5941960"/>
            <a:ext cx="8860535" cy="733425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406400" rIns="4064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Add-In gratis downloaden? Ga naar http://shakespeak.com/en/free-download/</a:t>
            </a:r>
            <a:endParaRPr lang="en-US" i="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RS_0_7_0_0_1_1_-1_0_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raphCopy32517"/>
          <p:cNvSpPr txBox="1"/>
          <p:nvPr/>
        </p:nvSpPr>
        <p:spPr>
          <a:xfrm>
            <a:off x="0" y="5850433"/>
            <a:ext cx="9144000" cy="353943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k_v_RT_0_7_0_0_1_1_-1_0_[1]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1632568"/>
          </a:xfrm>
        </p:spPr>
        <p:txBody>
          <a:bodyPr/>
          <a:lstStyle/>
          <a:p>
            <a:r>
              <a:rPr lang="nl-NL" dirty="0"/>
              <a:t>Mijn opa heeft zijn hele leven gerookt en is 90 geworden. Roken is helemaal niet zo schadelijk. Hier is sprake van:</a:t>
            </a:r>
            <a:endParaRPr lang="en-US" dirty="0"/>
          </a:p>
        </p:txBody>
      </p:sp>
      <p:grpSp>
        <p:nvGrpSpPr>
          <p:cNvPr id="29" name="vss_group_1"/>
          <p:cNvGrpSpPr/>
          <p:nvPr/>
        </p:nvGrpSpPr>
        <p:grpSpPr>
          <a:xfrm>
            <a:off x="8020051" y="5384801"/>
            <a:ext cx="1047749" cy="355599"/>
            <a:chOff x="7645400" y="5384800"/>
            <a:chExt cx="1397000" cy="355600"/>
          </a:xfrm>
        </p:grpSpPr>
        <p:sp>
          <p:nvSpPr>
            <p:cNvPr id="27" name="vss_text_0"/>
            <p:cNvSpPr/>
            <p:nvPr/>
          </p:nvSpPr>
          <p:spPr>
            <a:xfrm>
              <a:off x="7645400" y="5384800"/>
              <a:ext cx="1397000" cy="355600"/>
            </a:xfrm>
            <a:prstGeom prst="roundRect">
              <a:avLst/>
            </a:prstGeom>
            <a:noFill/>
            <a:ln>
              <a:noFill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1"/>
                  </a:solidFill>
                  <a:latin typeface="Arial"/>
                </a:rPr>
                <a:t>Gesloten</a:t>
              </a:r>
            </a:p>
          </p:txBody>
        </p:sp>
        <p:sp>
          <p:nvSpPr>
            <p:cNvPr id="28" name="vss_light"/>
            <p:cNvSpPr/>
            <p:nvPr/>
          </p:nvSpPr>
          <p:spPr>
            <a:xfrm>
              <a:off x="7746999" y="5460999"/>
              <a:ext cx="270934" cy="2032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  <p:pic>
        <p:nvPicPr>
          <p:cNvPr id="33" name="Logo" descr="C:\Program Files\Shakespeak\layout\AddInDesignerWPF.resources\Logo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911" y="6364223"/>
            <a:ext cx="1021867" cy="310895"/>
          </a:xfrm>
          <a:prstGeom prst="rect">
            <a:avLst/>
          </a:prstGeom>
        </p:spPr>
      </p:pic>
      <p:grpSp>
        <p:nvGrpSpPr>
          <p:cNvPr id="55" name="rg_group_1"/>
          <p:cNvGrpSpPr/>
          <p:nvPr/>
        </p:nvGrpSpPr>
        <p:grpSpPr>
          <a:xfrm>
            <a:off x="630936" y="3429000"/>
            <a:ext cx="7886700" cy="1856232"/>
            <a:chOff x="630936" y="1828800"/>
            <a:chExt cx="7886700" cy="3456432"/>
          </a:xfrm>
        </p:grpSpPr>
        <p:sp>
          <p:nvSpPr>
            <p:cNvPr id="36" name="rg_background_0"/>
            <p:cNvSpPr txBox="1"/>
            <p:nvPr/>
          </p:nvSpPr>
          <p:spPr>
            <a:xfrm>
              <a:off x="630936" y="1828800"/>
              <a:ext cx="7886700" cy="34564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endParaRPr lang="en-US"/>
            </a:p>
          </p:txBody>
        </p:sp>
        <p:sp>
          <p:nvSpPr>
            <p:cNvPr id="37" name="rg_axis_0" hidden="1"/>
            <p:cNvSpPr txBox="1"/>
            <p:nvPr/>
          </p:nvSpPr>
          <p:spPr>
            <a:xfrm>
              <a:off x="3069335" y="1866900"/>
              <a:ext cx="12700" cy="3380232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8" name="rg_axisTick_0" hidden="1"/>
            <p:cNvSpPr txBox="1"/>
            <p:nvPr/>
          </p:nvSpPr>
          <p:spPr>
            <a:xfrm>
              <a:off x="3005834" y="1866900"/>
              <a:ext cx="63500" cy="23648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9" name="rg_axisTick_1" hidden="1"/>
            <p:cNvSpPr txBox="1"/>
            <p:nvPr/>
          </p:nvSpPr>
          <p:spPr>
            <a:xfrm>
              <a:off x="3005834" y="2993643"/>
              <a:ext cx="63500" cy="23648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40" name="rg_axisTick_2" hidden="1"/>
            <p:cNvSpPr txBox="1"/>
            <p:nvPr/>
          </p:nvSpPr>
          <p:spPr>
            <a:xfrm>
              <a:off x="3005834" y="4120389"/>
              <a:ext cx="63500" cy="23648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41" name="rg_axisTick_3" hidden="1"/>
            <p:cNvSpPr txBox="1"/>
            <p:nvPr/>
          </p:nvSpPr>
          <p:spPr>
            <a:xfrm>
              <a:off x="3005834" y="5223482"/>
              <a:ext cx="63500" cy="23648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42" name="rg_axisBullet_0_0"/>
            <p:cNvSpPr txBox="1"/>
            <p:nvPr/>
          </p:nvSpPr>
          <p:spPr>
            <a:xfrm>
              <a:off x="707136" y="1905000"/>
              <a:ext cx="381000" cy="1050544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1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</a:rPr>
                <a:t>A.</a:t>
              </a:r>
            </a:p>
          </p:txBody>
        </p:sp>
        <p:sp>
          <p:nvSpPr>
            <p:cNvPr id="43" name="rg_axisBullet_1_0"/>
            <p:cNvSpPr txBox="1"/>
            <p:nvPr/>
          </p:nvSpPr>
          <p:spPr>
            <a:xfrm>
              <a:off x="707136" y="3031744"/>
              <a:ext cx="381000" cy="1050544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1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</a:rPr>
                <a:t>B.</a:t>
              </a:r>
            </a:p>
          </p:txBody>
        </p:sp>
        <p:sp>
          <p:nvSpPr>
            <p:cNvPr id="44" name="rg_axisBullet_2_0"/>
            <p:cNvSpPr txBox="1"/>
            <p:nvPr/>
          </p:nvSpPr>
          <p:spPr>
            <a:xfrm>
              <a:off x="707136" y="4158488"/>
              <a:ext cx="381000" cy="1050544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1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</a:rPr>
                <a:t>C.</a:t>
              </a:r>
            </a:p>
          </p:txBody>
        </p:sp>
        <p:sp>
          <p:nvSpPr>
            <p:cNvPr id="45" name="rg_axisLabel_0_0"/>
            <p:cNvSpPr txBox="1"/>
            <p:nvPr/>
          </p:nvSpPr>
          <p:spPr>
            <a:xfrm>
              <a:off x="1164336" y="1904998"/>
              <a:ext cx="1828798" cy="1050544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alibri"/>
                </a:rPr>
                <a:t>Selectie bias</a:t>
              </a:r>
            </a:p>
          </p:txBody>
        </p:sp>
        <p:sp>
          <p:nvSpPr>
            <p:cNvPr id="46" name="rg_axisLabel_1_0"/>
            <p:cNvSpPr txBox="1"/>
            <p:nvPr/>
          </p:nvSpPr>
          <p:spPr>
            <a:xfrm>
              <a:off x="1164336" y="3031741"/>
              <a:ext cx="1828798" cy="1050544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alibri"/>
                </a:rPr>
                <a:t>Informatie bias</a:t>
              </a:r>
            </a:p>
          </p:txBody>
        </p:sp>
        <p:sp>
          <p:nvSpPr>
            <p:cNvPr id="47" name="rg_axisLabel_2_0"/>
            <p:cNvSpPr txBox="1"/>
            <p:nvPr/>
          </p:nvSpPr>
          <p:spPr>
            <a:xfrm>
              <a:off x="1164336" y="4158488"/>
              <a:ext cx="1828798" cy="1050544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alibri"/>
                </a:rPr>
                <a:t>Confounding...</a:t>
              </a:r>
            </a:p>
          </p:txBody>
        </p:sp>
        <p:sp>
          <p:nvSpPr>
            <p:cNvPr id="49" name="rg_bar_0_0"/>
            <p:cNvSpPr txBox="1"/>
            <p:nvPr/>
          </p:nvSpPr>
          <p:spPr>
            <a:xfrm>
              <a:off x="3082034" y="2327967"/>
              <a:ext cx="1426633" cy="204612"/>
            </a:xfrm>
            <a:prstGeom prst="roundRect">
              <a:avLst/>
            </a:prstGeom>
            <a:solidFill>
              <a:srgbClr val="00CC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50" name="rg_bar_1_0"/>
            <p:cNvSpPr txBox="1"/>
            <p:nvPr/>
          </p:nvSpPr>
          <p:spPr>
            <a:xfrm>
              <a:off x="3082034" y="3454710"/>
              <a:ext cx="2853267" cy="204612"/>
            </a:xfrm>
            <a:prstGeom prst="roundRect">
              <a:avLst/>
            </a:prstGeom>
            <a:solidFill>
              <a:srgbClr val="FF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51" name="rg_bar_2_0"/>
            <p:cNvSpPr txBox="1"/>
            <p:nvPr/>
          </p:nvSpPr>
          <p:spPr>
            <a:xfrm>
              <a:off x="3082034" y="4581454"/>
              <a:ext cx="4279900" cy="204612"/>
            </a:xfrm>
            <a:prstGeom prst="roundRect">
              <a:avLst/>
            </a:prstGeom>
            <a:solidFill>
              <a:srgbClr val="FF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52" name="rg_barLabel_0_1"/>
            <p:cNvSpPr txBox="1"/>
            <p:nvPr/>
          </p:nvSpPr>
          <p:spPr>
            <a:xfrm>
              <a:off x="4584867" y="2327965"/>
              <a:ext cx="1079500" cy="204612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1">
              <a:no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alibri"/>
                </a:rPr>
                <a:t>33,3%</a:t>
              </a:r>
            </a:p>
          </p:txBody>
        </p:sp>
        <p:sp>
          <p:nvSpPr>
            <p:cNvPr id="53" name="rg_barLabel_1_1"/>
            <p:cNvSpPr txBox="1"/>
            <p:nvPr/>
          </p:nvSpPr>
          <p:spPr>
            <a:xfrm>
              <a:off x="6011500" y="3454708"/>
              <a:ext cx="1079500" cy="204612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1">
              <a:no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alibri"/>
                </a:rPr>
                <a:t>66,7%</a:t>
              </a:r>
            </a:p>
          </p:txBody>
        </p:sp>
        <p:sp>
          <p:nvSpPr>
            <p:cNvPr id="54" name="rg_barLabel_2_1"/>
            <p:cNvSpPr txBox="1"/>
            <p:nvPr/>
          </p:nvSpPr>
          <p:spPr>
            <a:xfrm>
              <a:off x="7438132" y="4581452"/>
              <a:ext cx="1079500" cy="204612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1">
              <a:no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alibri"/>
                </a:rPr>
                <a:t>100,0%</a:t>
              </a:r>
            </a:p>
          </p:txBody>
        </p:sp>
      </p:grpSp>
      <p:sp>
        <p:nvSpPr>
          <p:cNvPr id="26" name="ResultsGraphExplanation0"/>
          <p:cNvSpPr txBox="1"/>
          <p:nvPr/>
        </p:nvSpPr>
        <p:spPr>
          <a:xfrm>
            <a:off x="3945635" y="3429000"/>
            <a:ext cx="4572000" cy="1270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Deze voorbeeld resultaten zullen op 0 gezet worden zodra een sessie en diavoorstelling gestart zijn.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400" i="1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Voel u vrij om ondertussen de layout van de resultaten te veranderen (bv. de kleur)</a:t>
            </a:r>
            <a:endParaRPr lang="en-US" sz="1400" i="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522288" y="1814513"/>
          <a:ext cx="8099426" cy="2844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49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9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Disclosure </a:t>
                      </a:r>
                      <a:r>
                        <a:rPr lang="en-US" dirty="0" err="1"/>
                        <a:t>belangen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spreker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Geen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potentiële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belangenverstrengeling</a:t>
                      </a:r>
                      <a:endParaRPr lang="en-US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Voor </a:t>
                      </a:r>
                      <a:r>
                        <a:rPr lang="en-US" b="1" dirty="0" err="1"/>
                        <a:t>bijeenkomst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mogelijk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relevante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relaties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Geen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 Sponsoring of </a:t>
                      </a:r>
                      <a:r>
                        <a:rPr lang="en-US" dirty="0" err="1"/>
                        <a:t>onderzoeksgeld</a:t>
                      </a:r>
                      <a:endParaRPr lang="en-US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 Honorarium of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andere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vergoeding</a:t>
                      </a:r>
                      <a:endParaRPr lang="en-US" baseline="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Aandeelhouder</a:t>
                      </a:r>
                      <a:endParaRPr lang="en-US" baseline="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Andere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relaties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Nierstichting</a:t>
                      </a:r>
                      <a:r>
                        <a:rPr lang="en-US" dirty="0"/>
                        <a:t> Nederland</a:t>
                      </a:r>
                      <a:r>
                        <a:rPr lang="en-US" baseline="0" dirty="0"/>
                        <a:t>: </a:t>
                      </a:r>
                      <a:r>
                        <a:rPr lang="en-US" baseline="0" dirty="0" err="1"/>
                        <a:t>Kolff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PostDoc</a:t>
                      </a:r>
                      <a:r>
                        <a:rPr lang="en-US" baseline="0" dirty="0"/>
                        <a:t> Start-up </a:t>
                      </a:r>
                      <a:r>
                        <a:rPr lang="en-US" baseline="0" dirty="0" err="1"/>
                        <a:t>beurs</a:t>
                      </a:r>
                      <a:r>
                        <a:rPr lang="en-US" baseline="0" dirty="0"/>
                        <a:t> DKF14OKG07</a:t>
                      </a:r>
                    </a:p>
                    <a:p>
                      <a:r>
                        <a:rPr lang="en-US" baseline="0" dirty="0" err="1"/>
                        <a:t>Geen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Nee</a:t>
                      </a:r>
                    </a:p>
                    <a:p>
                      <a:r>
                        <a:rPr lang="en-US" baseline="0" dirty="0" err="1"/>
                        <a:t>Geen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Onderzoeksontwerp</a:t>
            </a:r>
            <a:r>
              <a:rPr lang="en-US" dirty="0"/>
              <a:t> en </a:t>
            </a:r>
            <a:r>
              <a:rPr lang="en-US" dirty="0" err="1"/>
              <a:t>steekproef</a:t>
            </a:r>
            <a:endParaRPr lang="en-US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Dwarsdoorsnede</a:t>
            </a:r>
            <a:r>
              <a:rPr lang="en-US" dirty="0"/>
              <a:t> </a:t>
            </a:r>
            <a:r>
              <a:rPr lang="en-US" dirty="0" err="1"/>
              <a:t>onderzoek</a:t>
            </a:r>
            <a:endParaRPr lang="en-US" dirty="0"/>
          </a:p>
        </p:txBody>
      </p:sp>
      <p:pic>
        <p:nvPicPr>
          <p:cNvPr id="89" name="Afbeelding 8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699059"/>
            <a:ext cx="381600" cy="540000"/>
          </a:xfrm>
          <a:prstGeom prst="rect">
            <a:avLst/>
          </a:prstGeom>
        </p:spPr>
      </p:pic>
      <p:pic>
        <p:nvPicPr>
          <p:cNvPr id="90" name="Afbeelding 8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4160" y="2851459"/>
            <a:ext cx="381600" cy="540000"/>
          </a:xfrm>
          <a:prstGeom prst="rect">
            <a:avLst/>
          </a:prstGeom>
        </p:spPr>
      </p:pic>
      <p:pic>
        <p:nvPicPr>
          <p:cNvPr id="91" name="Afbeelding 9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6560" y="3003859"/>
            <a:ext cx="381600" cy="540000"/>
          </a:xfrm>
          <a:prstGeom prst="rect">
            <a:avLst/>
          </a:prstGeom>
        </p:spPr>
      </p:pic>
      <p:pic>
        <p:nvPicPr>
          <p:cNvPr id="92" name="Afbeelding 9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8960" y="3156259"/>
            <a:ext cx="381600" cy="540000"/>
          </a:xfrm>
          <a:prstGeom prst="rect">
            <a:avLst/>
          </a:prstGeom>
        </p:spPr>
      </p:pic>
      <p:pic>
        <p:nvPicPr>
          <p:cNvPr id="93" name="Afbeelding 9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1360" y="3308659"/>
            <a:ext cx="381600" cy="540000"/>
          </a:xfrm>
          <a:prstGeom prst="rect">
            <a:avLst/>
          </a:prstGeom>
        </p:spPr>
      </p:pic>
      <p:pic>
        <p:nvPicPr>
          <p:cNvPr id="94" name="Afbeelding 9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3760" y="3461059"/>
            <a:ext cx="381600" cy="540000"/>
          </a:xfrm>
          <a:prstGeom prst="rect">
            <a:avLst/>
          </a:prstGeom>
        </p:spPr>
      </p:pic>
      <p:pic>
        <p:nvPicPr>
          <p:cNvPr id="95" name="Afbeelding 9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160" y="3613459"/>
            <a:ext cx="381600" cy="540000"/>
          </a:xfrm>
          <a:prstGeom prst="rect">
            <a:avLst/>
          </a:prstGeom>
        </p:spPr>
      </p:pic>
      <p:pic>
        <p:nvPicPr>
          <p:cNvPr id="96" name="Afbeelding 9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8560" y="3765859"/>
            <a:ext cx="381600" cy="540000"/>
          </a:xfrm>
          <a:prstGeom prst="rect">
            <a:avLst/>
          </a:prstGeom>
        </p:spPr>
      </p:pic>
      <p:pic>
        <p:nvPicPr>
          <p:cNvPr id="97" name="Afbeelding 9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0960" y="3918260"/>
            <a:ext cx="381600" cy="540000"/>
          </a:xfrm>
          <a:prstGeom prst="rect">
            <a:avLst/>
          </a:prstGeom>
        </p:spPr>
      </p:pic>
      <p:pic>
        <p:nvPicPr>
          <p:cNvPr id="98" name="Afbeelding 9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3360" y="4070660"/>
            <a:ext cx="381600" cy="540000"/>
          </a:xfrm>
          <a:prstGeom prst="rect">
            <a:avLst/>
          </a:prstGeom>
        </p:spPr>
      </p:pic>
      <p:pic>
        <p:nvPicPr>
          <p:cNvPr id="99" name="Afbeelding 9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5760" y="4223060"/>
            <a:ext cx="381600" cy="540000"/>
          </a:xfrm>
          <a:prstGeom prst="rect">
            <a:avLst/>
          </a:prstGeom>
        </p:spPr>
      </p:pic>
      <p:pic>
        <p:nvPicPr>
          <p:cNvPr id="100" name="Afbeelding 9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8160" y="4375460"/>
            <a:ext cx="381600" cy="540000"/>
          </a:xfrm>
          <a:prstGeom prst="rect">
            <a:avLst/>
          </a:prstGeom>
        </p:spPr>
      </p:pic>
      <p:pic>
        <p:nvPicPr>
          <p:cNvPr id="101" name="Afbeelding 10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0068" y="2708921"/>
            <a:ext cx="381600" cy="540000"/>
          </a:xfrm>
          <a:prstGeom prst="rect">
            <a:avLst/>
          </a:prstGeom>
        </p:spPr>
      </p:pic>
      <p:pic>
        <p:nvPicPr>
          <p:cNvPr id="102" name="Afbeelding 10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2468" y="2861321"/>
            <a:ext cx="381600" cy="540000"/>
          </a:xfrm>
          <a:prstGeom prst="rect">
            <a:avLst/>
          </a:prstGeom>
        </p:spPr>
      </p:pic>
      <p:pic>
        <p:nvPicPr>
          <p:cNvPr id="105" name="Afbeelding 10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9668" y="3318521"/>
            <a:ext cx="381600" cy="540000"/>
          </a:xfrm>
          <a:prstGeom prst="rect">
            <a:avLst/>
          </a:prstGeom>
        </p:spPr>
      </p:pic>
      <p:pic>
        <p:nvPicPr>
          <p:cNvPr id="106" name="Afbeelding 10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2068" y="3470921"/>
            <a:ext cx="381600" cy="540000"/>
          </a:xfrm>
          <a:prstGeom prst="rect">
            <a:avLst/>
          </a:prstGeom>
        </p:spPr>
      </p:pic>
      <p:pic>
        <p:nvPicPr>
          <p:cNvPr id="107" name="Afbeelding 10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4468" y="3623321"/>
            <a:ext cx="381600" cy="540000"/>
          </a:xfrm>
          <a:prstGeom prst="rect">
            <a:avLst/>
          </a:prstGeom>
        </p:spPr>
      </p:pic>
      <p:pic>
        <p:nvPicPr>
          <p:cNvPr id="110" name="Afbeelding 10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1668" y="4080522"/>
            <a:ext cx="381600" cy="540000"/>
          </a:xfrm>
          <a:prstGeom prst="rect">
            <a:avLst/>
          </a:prstGeom>
        </p:spPr>
      </p:pic>
      <p:pic>
        <p:nvPicPr>
          <p:cNvPr id="111" name="Afbeelding 11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4068" y="4232922"/>
            <a:ext cx="381600" cy="540000"/>
          </a:xfrm>
          <a:prstGeom prst="rect">
            <a:avLst/>
          </a:prstGeom>
        </p:spPr>
      </p:pic>
      <p:pic>
        <p:nvPicPr>
          <p:cNvPr id="112" name="Afbeelding 11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6468" y="4385322"/>
            <a:ext cx="381600" cy="540000"/>
          </a:xfrm>
          <a:prstGeom prst="rect">
            <a:avLst/>
          </a:prstGeom>
        </p:spPr>
      </p:pic>
      <p:pic>
        <p:nvPicPr>
          <p:cNvPr id="113" name="Afbeelding 11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6364" y="2708921"/>
            <a:ext cx="381600" cy="540000"/>
          </a:xfrm>
          <a:prstGeom prst="rect">
            <a:avLst/>
          </a:prstGeom>
        </p:spPr>
      </p:pic>
      <p:pic>
        <p:nvPicPr>
          <p:cNvPr id="114" name="Afbeelding 11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8764" y="2861321"/>
            <a:ext cx="381600" cy="540000"/>
          </a:xfrm>
          <a:prstGeom prst="rect">
            <a:avLst/>
          </a:prstGeom>
        </p:spPr>
      </p:pic>
      <p:pic>
        <p:nvPicPr>
          <p:cNvPr id="115" name="Afbeelding 11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1164" y="3013721"/>
            <a:ext cx="381600" cy="540000"/>
          </a:xfrm>
          <a:prstGeom prst="rect">
            <a:avLst/>
          </a:prstGeom>
        </p:spPr>
      </p:pic>
      <p:pic>
        <p:nvPicPr>
          <p:cNvPr id="116" name="Afbeelding 11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3564" y="3166121"/>
            <a:ext cx="381600" cy="540000"/>
          </a:xfrm>
          <a:prstGeom prst="rect">
            <a:avLst/>
          </a:prstGeom>
        </p:spPr>
      </p:pic>
      <p:pic>
        <p:nvPicPr>
          <p:cNvPr id="117" name="Afbeelding 11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5964" y="3318521"/>
            <a:ext cx="381600" cy="540000"/>
          </a:xfrm>
          <a:prstGeom prst="rect">
            <a:avLst/>
          </a:prstGeom>
        </p:spPr>
      </p:pic>
      <p:pic>
        <p:nvPicPr>
          <p:cNvPr id="118" name="Afbeelding 11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8364" y="3470921"/>
            <a:ext cx="381600" cy="540000"/>
          </a:xfrm>
          <a:prstGeom prst="rect">
            <a:avLst/>
          </a:prstGeom>
        </p:spPr>
      </p:pic>
      <p:pic>
        <p:nvPicPr>
          <p:cNvPr id="119" name="Afbeelding 11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0764" y="3623321"/>
            <a:ext cx="381600" cy="540000"/>
          </a:xfrm>
          <a:prstGeom prst="rect">
            <a:avLst/>
          </a:prstGeom>
        </p:spPr>
      </p:pic>
      <p:pic>
        <p:nvPicPr>
          <p:cNvPr id="120" name="Afbeelding 11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164" y="3775721"/>
            <a:ext cx="381600" cy="540000"/>
          </a:xfrm>
          <a:prstGeom prst="rect">
            <a:avLst/>
          </a:prstGeom>
        </p:spPr>
      </p:pic>
      <p:pic>
        <p:nvPicPr>
          <p:cNvPr id="121" name="Afbeelding 12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5564" y="3928122"/>
            <a:ext cx="381600" cy="540000"/>
          </a:xfrm>
          <a:prstGeom prst="rect">
            <a:avLst/>
          </a:prstGeom>
        </p:spPr>
      </p:pic>
      <p:pic>
        <p:nvPicPr>
          <p:cNvPr id="122" name="Afbeelding 12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7964" y="4080522"/>
            <a:ext cx="381600" cy="540000"/>
          </a:xfrm>
          <a:prstGeom prst="rect">
            <a:avLst/>
          </a:prstGeom>
        </p:spPr>
      </p:pic>
      <p:pic>
        <p:nvPicPr>
          <p:cNvPr id="123" name="Afbeelding 12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0364" y="4232922"/>
            <a:ext cx="381600" cy="540000"/>
          </a:xfrm>
          <a:prstGeom prst="rect">
            <a:avLst/>
          </a:prstGeom>
        </p:spPr>
      </p:pic>
      <p:pic>
        <p:nvPicPr>
          <p:cNvPr id="124" name="Afbeelding 12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2764" y="4385322"/>
            <a:ext cx="381600" cy="540000"/>
          </a:xfrm>
          <a:prstGeom prst="rect">
            <a:avLst/>
          </a:prstGeom>
        </p:spPr>
      </p:pic>
      <p:pic>
        <p:nvPicPr>
          <p:cNvPr id="125" name="Afbeelding 12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4204" y="2707013"/>
            <a:ext cx="381600" cy="540000"/>
          </a:xfrm>
          <a:prstGeom prst="rect">
            <a:avLst/>
          </a:prstGeom>
        </p:spPr>
      </p:pic>
      <p:pic>
        <p:nvPicPr>
          <p:cNvPr id="126" name="Afbeelding 12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6604" y="2859413"/>
            <a:ext cx="381600" cy="540000"/>
          </a:xfrm>
          <a:prstGeom prst="rect">
            <a:avLst/>
          </a:prstGeom>
        </p:spPr>
      </p:pic>
      <p:pic>
        <p:nvPicPr>
          <p:cNvPr id="127" name="Afbeelding 12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004" y="3011813"/>
            <a:ext cx="381600" cy="540000"/>
          </a:xfrm>
          <a:prstGeom prst="rect">
            <a:avLst/>
          </a:prstGeom>
        </p:spPr>
      </p:pic>
      <p:pic>
        <p:nvPicPr>
          <p:cNvPr id="130" name="Afbeelding 12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6204" y="3469013"/>
            <a:ext cx="381600" cy="540000"/>
          </a:xfrm>
          <a:prstGeom prst="rect">
            <a:avLst/>
          </a:prstGeom>
        </p:spPr>
      </p:pic>
      <p:pic>
        <p:nvPicPr>
          <p:cNvPr id="131" name="Afbeelding 13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8604" y="3621413"/>
            <a:ext cx="381600" cy="540000"/>
          </a:xfrm>
          <a:prstGeom prst="rect">
            <a:avLst/>
          </a:prstGeom>
        </p:spPr>
      </p:pic>
      <p:pic>
        <p:nvPicPr>
          <p:cNvPr id="132" name="Afbeelding 13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1004" y="3773813"/>
            <a:ext cx="381600" cy="540000"/>
          </a:xfrm>
          <a:prstGeom prst="rect">
            <a:avLst/>
          </a:prstGeom>
        </p:spPr>
      </p:pic>
      <p:pic>
        <p:nvPicPr>
          <p:cNvPr id="133" name="Afbeelding 13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3404" y="3926214"/>
            <a:ext cx="381600" cy="540000"/>
          </a:xfrm>
          <a:prstGeom prst="rect">
            <a:avLst/>
          </a:prstGeom>
        </p:spPr>
      </p:pic>
      <p:pic>
        <p:nvPicPr>
          <p:cNvPr id="134" name="Afbeelding 13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5804" y="4078614"/>
            <a:ext cx="381600" cy="540000"/>
          </a:xfrm>
          <a:prstGeom prst="rect">
            <a:avLst/>
          </a:prstGeom>
        </p:spPr>
      </p:pic>
      <p:pic>
        <p:nvPicPr>
          <p:cNvPr id="135" name="Afbeelding 13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8204" y="4231014"/>
            <a:ext cx="381600" cy="540000"/>
          </a:xfrm>
          <a:prstGeom prst="rect">
            <a:avLst/>
          </a:prstGeom>
        </p:spPr>
      </p:pic>
      <p:pic>
        <p:nvPicPr>
          <p:cNvPr id="136" name="Afbeelding 13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0604" y="4383414"/>
            <a:ext cx="381600" cy="540000"/>
          </a:xfrm>
          <a:prstGeom prst="rect">
            <a:avLst/>
          </a:prstGeom>
        </p:spPr>
      </p:pic>
      <p:pic>
        <p:nvPicPr>
          <p:cNvPr id="137" name="Afbeelding 13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2276" y="2700043"/>
            <a:ext cx="381600" cy="540000"/>
          </a:xfrm>
          <a:prstGeom prst="rect">
            <a:avLst/>
          </a:prstGeom>
        </p:spPr>
      </p:pic>
      <p:pic>
        <p:nvPicPr>
          <p:cNvPr id="139" name="Afbeelding 13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7076" y="3004843"/>
            <a:ext cx="381600" cy="540000"/>
          </a:xfrm>
          <a:prstGeom prst="rect">
            <a:avLst/>
          </a:prstGeom>
        </p:spPr>
      </p:pic>
      <p:pic>
        <p:nvPicPr>
          <p:cNvPr id="140" name="Afbeelding 13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9476" y="3157243"/>
            <a:ext cx="381600" cy="540000"/>
          </a:xfrm>
          <a:prstGeom prst="rect">
            <a:avLst/>
          </a:prstGeom>
        </p:spPr>
      </p:pic>
      <p:pic>
        <p:nvPicPr>
          <p:cNvPr id="141" name="Afbeelding 14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1876" y="3309643"/>
            <a:ext cx="381600" cy="540000"/>
          </a:xfrm>
          <a:prstGeom prst="rect">
            <a:avLst/>
          </a:prstGeom>
        </p:spPr>
      </p:pic>
      <p:pic>
        <p:nvPicPr>
          <p:cNvPr id="142" name="Afbeelding 14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4276" y="3462043"/>
            <a:ext cx="381600" cy="540000"/>
          </a:xfrm>
          <a:prstGeom prst="rect">
            <a:avLst/>
          </a:prstGeom>
        </p:spPr>
      </p:pic>
      <p:pic>
        <p:nvPicPr>
          <p:cNvPr id="143" name="Afbeelding 14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6676" y="3614443"/>
            <a:ext cx="381600" cy="540000"/>
          </a:xfrm>
          <a:prstGeom prst="rect">
            <a:avLst/>
          </a:prstGeom>
        </p:spPr>
      </p:pic>
      <p:pic>
        <p:nvPicPr>
          <p:cNvPr id="144" name="Afbeelding 14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9076" y="3766843"/>
            <a:ext cx="381600" cy="540000"/>
          </a:xfrm>
          <a:prstGeom prst="rect">
            <a:avLst/>
          </a:prstGeom>
        </p:spPr>
      </p:pic>
      <p:pic>
        <p:nvPicPr>
          <p:cNvPr id="145" name="Afbeelding 14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1476" y="3919244"/>
            <a:ext cx="381600" cy="540000"/>
          </a:xfrm>
          <a:prstGeom prst="rect">
            <a:avLst/>
          </a:prstGeom>
        </p:spPr>
      </p:pic>
      <p:pic>
        <p:nvPicPr>
          <p:cNvPr id="148" name="Afbeelding 14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8676" y="4376444"/>
            <a:ext cx="381600" cy="540000"/>
          </a:xfrm>
          <a:prstGeom prst="rect">
            <a:avLst/>
          </a:prstGeom>
        </p:spPr>
      </p:pic>
      <p:pic>
        <p:nvPicPr>
          <p:cNvPr id="149" name="Afbeelding 14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8340" y="2708921"/>
            <a:ext cx="381600" cy="540000"/>
          </a:xfrm>
          <a:prstGeom prst="rect">
            <a:avLst/>
          </a:prstGeom>
        </p:spPr>
      </p:pic>
      <p:pic>
        <p:nvPicPr>
          <p:cNvPr id="150" name="Afbeelding 14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0740" y="2861321"/>
            <a:ext cx="381600" cy="540000"/>
          </a:xfrm>
          <a:prstGeom prst="rect">
            <a:avLst/>
          </a:prstGeom>
        </p:spPr>
      </p:pic>
      <p:pic>
        <p:nvPicPr>
          <p:cNvPr id="151" name="Afbeelding 15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140" y="3013721"/>
            <a:ext cx="381600" cy="540000"/>
          </a:xfrm>
          <a:prstGeom prst="rect">
            <a:avLst/>
          </a:prstGeom>
        </p:spPr>
      </p:pic>
      <p:pic>
        <p:nvPicPr>
          <p:cNvPr id="154" name="Afbeelding 15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0340" y="3470921"/>
            <a:ext cx="381600" cy="540000"/>
          </a:xfrm>
          <a:prstGeom prst="rect">
            <a:avLst/>
          </a:prstGeom>
        </p:spPr>
      </p:pic>
      <p:pic>
        <p:nvPicPr>
          <p:cNvPr id="155" name="Afbeelding 15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2740" y="3623321"/>
            <a:ext cx="381600" cy="540000"/>
          </a:xfrm>
          <a:prstGeom prst="rect">
            <a:avLst/>
          </a:prstGeom>
        </p:spPr>
      </p:pic>
      <p:pic>
        <p:nvPicPr>
          <p:cNvPr id="156" name="Afbeelding 15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5140" y="3775721"/>
            <a:ext cx="381600" cy="540000"/>
          </a:xfrm>
          <a:prstGeom prst="rect">
            <a:avLst/>
          </a:prstGeom>
        </p:spPr>
      </p:pic>
      <p:pic>
        <p:nvPicPr>
          <p:cNvPr id="157" name="Afbeelding 15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7540" y="3928122"/>
            <a:ext cx="381600" cy="540000"/>
          </a:xfrm>
          <a:prstGeom prst="rect">
            <a:avLst/>
          </a:prstGeom>
        </p:spPr>
      </p:pic>
      <p:pic>
        <p:nvPicPr>
          <p:cNvPr id="158" name="Afbeelding 15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9940" y="4080522"/>
            <a:ext cx="381600" cy="540000"/>
          </a:xfrm>
          <a:prstGeom prst="rect">
            <a:avLst/>
          </a:prstGeom>
        </p:spPr>
      </p:pic>
      <p:pic>
        <p:nvPicPr>
          <p:cNvPr id="159" name="Afbeelding 15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2340" y="4232922"/>
            <a:ext cx="381600" cy="540000"/>
          </a:xfrm>
          <a:prstGeom prst="rect">
            <a:avLst/>
          </a:prstGeom>
        </p:spPr>
      </p:pic>
      <p:pic>
        <p:nvPicPr>
          <p:cNvPr id="176" name="Afbeelding 175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7920" y="3140969"/>
            <a:ext cx="230266" cy="523332"/>
          </a:xfrm>
          <a:prstGeom prst="rect">
            <a:avLst/>
          </a:prstGeom>
        </p:spPr>
      </p:pic>
      <p:pic>
        <p:nvPicPr>
          <p:cNvPr id="160" name="Afbeelding 15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4740" y="4385322"/>
            <a:ext cx="381600" cy="540000"/>
          </a:xfrm>
          <a:prstGeom prst="rect">
            <a:avLst/>
          </a:prstGeom>
        </p:spPr>
      </p:pic>
      <p:pic>
        <p:nvPicPr>
          <p:cNvPr id="138" name="Afbeelding 13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4676" y="2852443"/>
            <a:ext cx="381600" cy="540000"/>
          </a:xfrm>
          <a:prstGeom prst="rect">
            <a:avLst/>
          </a:prstGeom>
        </p:spPr>
      </p:pic>
      <p:pic>
        <p:nvPicPr>
          <p:cNvPr id="129" name="Afbeelding 12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3804" y="3316613"/>
            <a:ext cx="381600" cy="540000"/>
          </a:xfrm>
          <a:prstGeom prst="rect">
            <a:avLst/>
          </a:prstGeom>
        </p:spPr>
      </p:pic>
      <p:pic>
        <p:nvPicPr>
          <p:cNvPr id="177" name="Afbeelding 176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7954" y="3769765"/>
            <a:ext cx="230266" cy="523332"/>
          </a:xfrm>
          <a:prstGeom prst="rect">
            <a:avLst/>
          </a:prstGeom>
        </p:spPr>
      </p:pic>
      <p:pic>
        <p:nvPicPr>
          <p:cNvPr id="109" name="Afbeelding 10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9268" y="3928122"/>
            <a:ext cx="381600" cy="540000"/>
          </a:xfrm>
          <a:prstGeom prst="rect">
            <a:avLst/>
          </a:prstGeom>
        </p:spPr>
      </p:pic>
      <p:pic>
        <p:nvPicPr>
          <p:cNvPr id="178" name="Afbeelding 177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9555" y="3157905"/>
            <a:ext cx="230266" cy="523332"/>
          </a:xfrm>
          <a:prstGeom prst="rect">
            <a:avLst/>
          </a:prstGeom>
        </p:spPr>
      </p:pic>
      <p:pic>
        <p:nvPicPr>
          <p:cNvPr id="153" name="Afbeelding 15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7940" y="3318521"/>
            <a:ext cx="381600" cy="540000"/>
          </a:xfrm>
          <a:prstGeom prst="rect">
            <a:avLst/>
          </a:prstGeom>
        </p:spPr>
      </p:pic>
      <p:pic>
        <p:nvPicPr>
          <p:cNvPr id="179" name="Afbeelding 178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1662" y="3031579"/>
            <a:ext cx="230266" cy="523332"/>
          </a:xfrm>
          <a:prstGeom prst="rect">
            <a:avLst/>
          </a:prstGeom>
        </p:spPr>
      </p:pic>
      <p:pic>
        <p:nvPicPr>
          <p:cNvPr id="104" name="Afbeelding 10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7268" y="3166121"/>
            <a:ext cx="381600" cy="540000"/>
          </a:xfrm>
          <a:prstGeom prst="rect">
            <a:avLst/>
          </a:prstGeom>
        </p:spPr>
      </p:pic>
      <p:pic>
        <p:nvPicPr>
          <p:cNvPr id="180" name="Afbeelding 179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2436" y="4110982"/>
            <a:ext cx="230266" cy="523332"/>
          </a:xfrm>
          <a:prstGeom prst="rect">
            <a:avLst/>
          </a:prstGeom>
        </p:spPr>
      </p:pic>
      <p:pic>
        <p:nvPicPr>
          <p:cNvPr id="147" name="Afbeelding 14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6276" y="4224044"/>
            <a:ext cx="381600" cy="540000"/>
          </a:xfrm>
          <a:prstGeom prst="rect">
            <a:avLst/>
          </a:prstGeom>
        </p:spPr>
      </p:pic>
      <p:grpSp>
        <p:nvGrpSpPr>
          <p:cNvPr id="4" name="Groep 145"/>
          <p:cNvGrpSpPr/>
          <p:nvPr/>
        </p:nvGrpSpPr>
        <p:grpSpPr>
          <a:xfrm>
            <a:off x="611560" y="1988840"/>
            <a:ext cx="1008112" cy="1368152"/>
            <a:chOff x="611560" y="1988840"/>
            <a:chExt cx="1008112" cy="1368152"/>
          </a:xfrm>
        </p:grpSpPr>
        <p:sp>
          <p:nvSpPr>
            <p:cNvPr id="76" name="Rechthoek 75"/>
            <p:cNvSpPr/>
            <p:nvPr/>
          </p:nvSpPr>
          <p:spPr>
            <a:xfrm>
              <a:off x="611560" y="1988840"/>
              <a:ext cx="1008112" cy="13681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hthoek 76"/>
            <p:cNvSpPr/>
            <p:nvPr/>
          </p:nvSpPr>
          <p:spPr>
            <a:xfrm>
              <a:off x="755576" y="2276872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hthoek 77"/>
            <p:cNvSpPr/>
            <p:nvPr/>
          </p:nvSpPr>
          <p:spPr>
            <a:xfrm>
              <a:off x="755576" y="2492896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hthoek 78"/>
            <p:cNvSpPr/>
            <p:nvPr/>
          </p:nvSpPr>
          <p:spPr>
            <a:xfrm>
              <a:off x="755576" y="2708920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hthoek 79"/>
            <p:cNvSpPr/>
            <p:nvPr/>
          </p:nvSpPr>
          <p:spPr>
            <a:xfrm>
              <a:off x="755576" y="2924944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Rechte verbindingslijn 82"/>
            <p:cNvCxnSpPr/>
            <p:nvPr/>
          </p:nvCxnSpPr>
          <p:spPr>
            <a:xfrm>
              <a:off x="971600" y="2420888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/>
            <p:nvPr/>
          </p:nvCxnSpPr>
          <p:spPr>
            <a:xfrm>
              <a:off x="971600" y="2636912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echte verbindingslijn 84"/>
            <p:cNvCxnSpPr/>
            <p:nvPr/>
          </p:nvCxnSpPr>
          <p:spPr>
            <a:xfrm>
              <a:off x="971600" y="2852936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echte verbindingslijn 85"/>
            <p:cNvCxnSpPr/>
            <p:nvPr/>
          </p:nvCxnSpPr>
          <p:spPr>
            <a:xfrm>
              <a:off x="971600" y="3068960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Vermenigvuldigen 102"/>
            <p:cNvSpPr/>
            <p:nvPr/>
          </p:nvSpPr>
          <p:spPr>
            <a:xfrm>
              <a:off x="727812" y="2492896"/>
              <a:ext cx="216024" cy="144016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98" name="AutoShape 2" descr="Afbeeldingsresultaat voor blood sample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Afbeeldingsresultaat voor blood sample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Afbeeldingsresultaat voor blood sample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8" name="Afbeelding 107" descr="downlo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501009"/>
            <a:ext cx="1080000" cy="1073251"/>
          </a:xfrm>
          <a:prstGeom prst="rect">
            <a:avLst/>
          </a:prstGeom>
        </p:spPr>
      </p:pic>
      <p:pic>
        <p:nvPicPr>
          <p:cNvPr id="128" name="Afbeelding 127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653136"/>
            <a:ext cx="1080000" cy="1296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Patiënt</a:t>
            </a:r>
            <a:r>
              <a:rPr lang="en-US" dirty="0"/>
              <a:t> </a:t>
            </a:r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onderzoek</a:t>
            </a:r>
            <a:endParaRPr lang="en-US" dirty="0"/>
          </a:p>
        </p:txBody>
      </p:sp>
      <p:pic>
        <p:nvPicPr>
          <p:cNvPr id="35" name="Afbeelding 3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99059"/>
            <a:ext cx="381600" cy="540000"/>
          </a:xfrm>
          <a:prstGeom prst="rect">
            <a:avLst/>
          </a:prstGeom>
        </p:spPr>
      </p:pic>
      <p:pic>
        <p:nvPicPr>
          <p:cNvPr id="36" name="Afbeelding 3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28" y="2851459"/>
            <a:ext cx="381600" cy="540000"/>
          </a:xfrm>
          <a:prstGeom prst="rect">
            <a:avLst/>
          </a:prstGeom>
        </p:spPr>
      </p:pic>
      <p:pic>
        <p:nvPicPr>
          <p:cNvPr id="37" name="Afbeelding 3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328" y="3003859"/>
            <a:ext cx="381600" cy="540000"/>
          </a:xfrm>
          <a:prstGeom prst="rect">
            <a:avLst/>
          </a:prstGeom>
        </p:spPr>
      </p:pic>
      <p:pic>
        <p:nvPicPr>
          <p:cNvPr id="38" name="Afbeelding 3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728" y="3156259"/>
            <a:ext cx="381600" cy="540000"/>
          </a:xfrm>
          <a:prstGeom prst="rect">
            <a:avLst/>
          </a:prstGeom>
        </p:spPr>
      </p:pic>
      <p:pic>
        <p:nvPicPr>
          <p:cNvPr id="39" name="Afbeelding 3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128" y="3308659"/>
            <a:ext cx="381600" cy="540000"/>
          </a:xfrm>
          <a:prstGeom prst="rect">
            <a:avLst/>
          </a:prstGeom>
        </p:spPr>
      </p:pic>
      <p:pic>
        <p:nvPicPr>
          <p:cNvPr id="40" name="Afbeelding 3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528" y="3461059"/>
            <a:ext cx="381600" cy="540000"/>
          </a:xfrm>
          <a:prstGeom prst="rect">
            <a:avLst/>
          </a:prstGeom>
        </p:spPr>
      </p:pic>
      <p:pic>
        <p:nvPicPr>
          <p:cNvPr id="41" name="Afbeelding 4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7928" y="3613457"/>
            <a:ext cx="381600" cy="540000"/>
          </a:xfrm>
          <a:prstGeom prst="rect">
            <a:avLst/>
          </a:prstGeom>
        </p:spPr>
      </p:pic>
      <p:pic>
        <p:nvPicPr>
          <p:cNvPr id="42" name="Afbeelding 4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328" y="3765859"/>
            <a:ext cx="381600" cy="540000"/>
          </a:xfrm>
          <a:prstGeom prst="rect">
            <a:avLst/>
          </a:prstGeom>
        </p:spPr>
      </p:pic>
      <p:pic>
        <p:nvPicPr>
          <p:cNvPr id="43" name="Afbeelding 4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2728" y="3918259"/>
            <a:ext cx="381600" cy="540000"/>
          </a:xfrm>
          <a:prstGeom prst="rect">
            <a:avLst/>
          </a:prstGeom>
        </p:spPr>
      </p:pic>
      <p:pic>
        <p:nvPicPr>
          <p:cNvPr id="44" name="Afbeelding 4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5128" y="4070659"/>
            <a:ext cx="381600" cy="540000"/>
          </a:xfrm>
          <a:prstGeom prst="rect">
            <a:avLst/>
          </a:prstGeom>
        </p:spPr>
      </p:pic>
      <p:pic>
        <p:nvPicPr>
          <p:cNvPr id="45" name="Afbeelding 4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528" y="4223059"/>
            <a:ext cx="381600" cy="540000"/>
          </a:xfrm>
          <a:prstGeom prst="rect">
            <a:avLst/>
          </a:prstGeom>
        </p:spPr>
      </p:pic>
      <p:pic>
        <p:nvPicPr>
          <p:cNvPr id="46" name="Afbeelding 4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928" y="4375459"/>
            <a:ext cx="381600" cy="540000"/>
          </a:xfrm>
          <a:prstGeom prst="rect">
            <a:avLst/>
          </a:prstGeom>
        </p:spPr>
      </p:pic>
      <p:pic>
        <p:nvPicPr>
          <p:cNvPr id="47" name="Afbeelding 4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836" y="2708920"/>
            <a:ext cx="381600" cy="540000"/>
          </a:xfrm>
          <a:prstGeom prst="rect">
            <a:avLst/>
          </a:prstGeom>
        </p:spPr>
      </p:pic>
      <p:pic>
        <p:nvPicPr>
          <p:cNvPr id="48" name="Afbeelding 4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236" y="2861320"/>
            <a:ext cx="381600" cy="540000"/>
          </a:xfrm>
          <a:prstGeom prst="rect">
            <a:avLst/>
          </a:prstGeom>
        </p:spPr>
      </p:pic>
      <p:pic>
        <p:nvPicPr>
          <p:cNvPr id="49" name="Afbeelding 4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1436" y="3318520"/>
            <a:ext cx="381600" cy="540000"/>
          </a:xfrm>
          <a:prstGeom prst="rect">
            <a:avLst/>
          </a:prstGeom>
        </p:spPr>
      </p:pic>
      <p:pic>
        <p:nvPicPr>
          <p:cNvPr id="50" name="Afbeelding 4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836" y="3470920"/>
            <a:ext cx="381600" cy="540000"/>
          </a:xfrm>
          <a:prstGeom prst="rect">
            <a:avLst/>
          </a:prstGeom>
        </p:spPr>
      </p:pic>
      <p:pic>
        <p:nvPicPr>
          <p:cNvPr id="51" name="Afbeelding 5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6236" y="3623320"/>
            <a:ext cx="381600" cy="540000"/>
          </a:xfrm>
          <a:prstGeom prst="rect">
            <a:avLst/>
          </a:prstGeom>
        </p:spPr>
      </p:pic>
      <p:pic>
        <p:nvPicPr>
          <p:cNvPr id="52" name="Afbeelding 5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3436" y="4080520"/>
            <a:ext cx="381600" cy="540000"/>
          </a:xfrm>
          <a:prstGeom prst="rect">
            <a:avLst/>
          </a:prstGeom>
        </p:spPr>
      </p:pic>
      <p:pic>
        <p:nvPicPr>
          <p:cNvPr id="53" name="Afbeelding 5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5836" y="4232920"/>
            <a:ext cx="381600" cy="540000"/>
          </a:xfrm>
          <a:prstGeom prst="rect">
            <a:avLst/>
          </a:prstGeom>
        </p:spPr>
      </p:pic>
      <p:pic>
        <p:nvPicPr>
          <p:cNvPr id="54" name="Afbeelding 5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8236" y="4385320"/>
            <a:ext cx="381600" cy="540000"/>
          </a:xfrm>
          <a:prstGeom prst="rect">
            <a:avLst/>
          </a:prstGeom>
        </p:spPr>
      </p:pic>
      <p:pic>
        <p:nvPicPr>
          <p:cNvPr id="55" name="Afbeelding 5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8132" y="2708920"/>
            <a:ext cx="381600" cy="540000"/>
          </a:xfrm>
          <a:prstGeom prst="rect">
            <a:avLst/>
          </a:prstGeom>
        </p:spPr>
      </p:pic>
      <p:pic>
        <p:nvPicPr>
          <p:cNvPr id="56" name="Afbeelding 5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532" y="2861320"/>
            <a:ext cx="381600" cy="540000"/>
          </a:xfrm>
          <a:prstGeom prst="rect">
            <a:avLst/>
          </a:prstGeom>
        </p:spPr>
      </p:pic>
      <p:pic>
        <p:nvPicPr>
          <p:cNvPr id="57" name="Afbeelding 5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932" y="3013720"/>
            <a:ext cx="381600" cy="540000"/>
          </a:xfrm>
          <a:prstGeom prst="rect">
            <a:avLst/>
          </a:prstGeom>
        </p:spPr>
      </p:pic>
      <p:pic>
        <p:nvPicPr>
          <p:cNvPr id="58" name="Afbeelding 5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5332" y="3166120"/>
            <a:ext cx="381600" cy="540000"/>
          </a:xfrm>
          <a:prstGeom prst="rect">
            <a:avLst/>
          </a:prstGeom>
        </p:spPr>
      </p:pic>
      <p:pic>
        <p:nvPicPr>
          <p:cNvPr id="59" name="Afbeelding 5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7732" y="3318520"/>
            <a:ext cx="381600" cy="540000"/>
          </a:xfrm>
          <a:prstGeom prst="rect">
            <a:avLst/>
          </a:prstGeom>
        </p:spPr>
      </p:pic>
      <p:pic>
        <p:nvPicPr>
          <p:cNvPr id="60" name="Afbeelding 5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0132" y="3470920"/>
            <a:ext cx="381600" cy="540000"/>
          </a:xfrm>
          <a:prstGeom prst="rect">
            <a:avLst/>
          </a:prstGeom>
        </p:spPr>
      </p:pic>
      <p:pic>
        <p:nvPicPr>
          <p:cNvPr id="61" name="Afbeelding 6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2532" y="3623320"/>
            <a:ext cx="381600" cy="540000"/>
          </a:xfrm>
          <a:prstGeom prst="rect">
            <a:avLst/>
          </a:prstGeom>
        </p:spPr>
      </p:pic>
      <p:pic>
        <p:nvPicPr>
          <p:cNvPr id="62" name="Afbeelding 6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4932" y="3775720"/>
            <a:ext cx="381600" cy="540000"/>
          </a:xfrm>
          <a:prstGeom prst="rect">
            <a:avLst/>
          </a:prstGeom>
        </p:spPr>
      </p:pic>
      <p:pic>
        <p:nvPicPr>
          <p:cNvPr id="63" name="Afbeelding 6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7332" y="3928120"/>
            <a:ext cx="381600" cy="540000"/>
          </a:xfrm>
          <a:prstGeom prst="rect">
            <a:avLst/>
          </a:prstGeom>
        </p:spPr>
      </p:pic>
      <p:pic>
        <p:nvPicPr>
          <p:cNvPr id="64" name="Afbeelding 6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9732" y="4080520"/>
            <a:ext cx="381600" cy="540000"/>
          </a:xfrm>
          <a:prstGeom prst="rect">
            <a:avLst/>
          </a:prstGeom>
        </p:spPr>
      </p:pic>
      <p:pic>
        <p:nvPicPr>
          <p:cNvPr id="65" name="Afbeelding 6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2132" y="4232920"/>
            <a:ext cx="381600" cy="540000"/>
          </a:xfrm>
          <a:prstGeom prst="rect">
            <a:avLst/>
          </a:prstGeom>
        </p:spPr>
      </p:pic>
      <p:pic>
        <p:nvPicPr>
          <p:cNvPr id="66" name="Afbeelding 6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4532" y="4385320"/>
            <a:ext cx="381600" cy="540000"/>
          </a:xfrm>
          <a:prstGeom prst="rect">
            <a:avLst/>
          </a:prstGeom>
        </p:spPr>
      </p:pic>
      <p:pic>
        <p:nvPicPr>
          <p:cNvPr id="67" name="Afbeelding 6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5972" y="2707012"/>
            <a:ext cx="381600" cy="540000"/>
          </a:xfrm>
          <a:prstGeom prst="rect">
            <a:avLst/>
          </a:prstGeom>
        </p:spPr>
      </p:pic>
      <p:pic>
        <p:nvPicPr>
          <p:cNvPr id="68" name="Afbeelding 6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8372" y="2859412"/>
            <a:ext cx="381600" cy="540000"/>
          </a:xfrm>
          <a:prstGeom prst="rect">
            <a:avLst/>
          </a:prstGeom>
        </p:spPr>
      </p:pic>
      <p:pic>
        <p:nvPicPr>
          <p:cNvPr id="69" name="Afbeelding 6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0772" y="3011812"/>
            <a:ext cx="381600" cy="540000"/>
          </a:xfrm>
          <a:prstGeom prst="rect">
            <a:avLst/>
          </a:prstGeom>
        </p:spPr>
      </p:pic>
      <p:pic>
        <p:nvPicPr>
          <p:cNvPr id="70" name="Afbeelding 6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7972" y="3469012"/>
            <a:ext cx="381600" cy="540000"/>
          </a:xfrm>
          <a:prstGeom prst="rect">
            <a:avLst/>
          </a:prstGeom>
        </p:spPr>
      </p:pic>
      <p:pic>
        <p:nvPicPr>
          <p:cNvPr id="71" name="Afbeelding 7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0372" y="3621412"/>
            <a:ext cx="381600" cy="540000"/>
          </a:xfrm>
          <a:prstGeom prst="rect">
            <a:avLst/>
          </a:prstGeom>
        </p:spPr>
      </p:pic>
      <p:pic>
        <p:nvPicPr>
          <p:cNvPr id="72" name="Afbeelding 7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2772" y="3773812"/>
            <a:ext cx="381600" cy="540000"/>
          </a:xfrm>
          <a:prstGeom prst="rect">
            <a:avLst/>
          </a:prstGeom>
        </p:spPr>
      </p:pic>
      <p:pic>
        <p:nvPicPr>
          <p:cNvPr id="73" name="Afbeelding 7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172" y="3926212"/>
            <a:ext cx="381600" cy="540000"/>
          </a:xfrm>
          <a:prstGeom prst="rect">
            <a:avLst/>
          </a:prstGeom>
        </p:spPr>
      </p:pic>
      <p:pic>
        <p:nvPicPr>
          <p:cNvPr id="74" name="Afbeelding 7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7572" y="4078612"/>
            <a:ext cx="381600" cy="540000"/>
          </a:xfrm>
          <a:prstGeom prst="rect">
            <a:avLst/>
          </a:prstGeom>
        </p:spPr>
      </p:pic>
      <p:pic>
        <p:nvPicPr>
          <p:cNvPr id="75" name="Afbeelding 7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9972" y="4231012"/>
            <a:ext cx="381600" cy="540000"/>
          </a:xfrm>
          <a:prstGeom prst="rect">
            <a:avLst/>
          </a:prstGeom>
        </p:spPr>
      </p:pic>
      <p:pic>
        <p:nvPicPr>
          <p:cNvPr id="76" name="Afbeelding 7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372" y="4383412"/>
            <a:ext cx="381600" cy="540000"/>
          </a:xfrm>
          <a:prstGeom prst="rect">
            <a:avLst/>
          </a:prstGeom>
        </p:spPr>
      </p:pic>
      <p:pic>
        <p:nvPicPr>
          <p:cNvPr id="77" name="Afbeelding 7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4044" y="2700043"/>
            <a:ext cx="381600" cy="540000"/>
          </a:xfrm>
          <a:prstGeom prst="rect">
            <a:avLst/>
          </a:prstGeom>
        </p:spPr>
      </p:pic>
      <p:pic>
        <p:nvPicPr>
          <p:cNvPr id="78" name="Afbeelding 7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8844" y="3004843"/>
            <a:ext cx="381600" cy="540000"/>
          </a:xfrm>
          <a:prstGeom prst="rect">
            <a:avLst/>
          </a:prstGeom>
        </p:spPr>
      </p:pic>
      <p:pic>
        <p:nvPicPr>
          <p:cNvPr id="79" name="Afbeelding 7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1244" y="3157243"/>
            <a:ext cx="381600" cy="540000"/>
          </a:xfrm>
          <a:prstGeom prst="rect">
            <a:avLst/>
          </a:prstGeom>
        </p:spPr>
      </p:pic>
      <p:pic>
        <p:nvPicPr>
          <p:cNvPr id="80" name="Afbeelding 7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3644" y="3309643"/>
            <a:ext cx="381600" cy="540000"/>
          </a:xfrm>
          <a:prstGeom prst="rect">
            <a:avLst/>
          </a:prstGeom>
        </p:spPr>
      </p:pic>
      <p:pic>
        <p:nvPicPr>
          <p:cNvPr id="81" name="Afbeelding 8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6044" y="3462043"/>
            <a:ext cx="381600" cy="540000"/>
          </a:xfrm>
          <a:prstGeom prst="rect">
            <a:avLst/>
          </a:prstGeom>
        </p:spPr>
      </p:pic>
      <p:pic>
        <p:nvPicPr>
          <p:cNvPr id="82" name="Afbeelding 8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8444" y="3614441"/>
            <a:ext cx="381600" cy="540000"/>
          </a:xfrm>
          <a:prstGeom prst="rect">
            <a:avLst/>
          </a:prstGeom>
        </p:spPr>
      </p:pic>
      <p:pic>
        <p:nvPicPr>
          <p:cNvPr id="83" name="Afbeelding 8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0844" y="3766843"/>
            <a:ext cx="381600" cy="540000"/>
          </a:xfrm>
          <a:prstGeom prst="rect">
            <a:avLst/>
          </a:prstGeom>
        </p:spPr>
      </p:pic>
      <p:pic>
        <p:nvPicPr>
          <p:cNvPr id="84" name="Afbeelding 8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3244" y="3919243"/>
            <a:ext cx="381600" cy="540000"/>
          </a:xfrm>
          <a:prstGeom prst="rect">
            <a:avLst/>
          </a:prstGeom>
        </p:spPr>
      </p:pic>
      <p:pic>
        <p:nvPicPr>
          <p:cNvPr id="85" name="Afbeelding 8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0444" y="4376443"/>
            <a:ext cx="381600" cy="540000"/>
          </a:xfrm>
          <a:prstGeom prst="rect">
            <a:avLst/>
          </a:prstGeom>
        </p:spPr>
      </p:pic>
      <p:pic>
        <p:nvPicPr>
          <p:cNvPr id="86" name="Afbeelding 8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0108" y="2708920"/>
            <a:ext cx="381600" cy="540000"/>
          </a:xfrm>
          <a:prstGeom prst="rect">
            <a:avLst/>
          </a:prstGeom>
        </p:spPr>
      </p:pic>
      <p:pic>
        <p:nvPicPr>
          <p:cNvPr id="87" name="Afbeelding 8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2508" y="2861320"/>
            <a:ext cx="381600" cy="540000"/>
          </a:xfrm>
          <a:prstGeom prst="rect">
            <a:avLst/>
          </a:prstGeom>
        </p:spPr>
      </p:pic>
      <p:pic>
        <p:nvPicPr>
          <p:cNvPr id="88" name="Afbeelding 8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4908" y="3013720"/>
            <a:ext cx="381600" cy="540000"/>
          </a:xfrm>
          <a:prstGeom prst="rect">
            <a:avLst/>
          </a:prstGeom>
        </p:spPr>
      </p:pic>
      <p:pic>
        <p:nvPicPr>
          <p:cNvPr id="89" name="Afbeelding 8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2108" y="3470920"/>
            <a:ext cx="381600" cy="540000"/>
          </a:xfrm>
          <a:prstGeom prst="rect">
            <a:avLst/>
          </a:prstGeom>
        </p:spPr>
      </p:pic>
      <p:pic>
        <p:nvPicPr>
          <p:cNvPr id="90" name="Afbeelding 8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4508" y="3623320"/>
            <a:ext cx="381600" cy="540000"/>
          </a:xfrm>
          <a:prstGeom prst="rect">
            <a:avLst/>
          </a:prstGeom>
        </p:spPr>
      </p:pic>
      <p:pic>
        <p:nvPicPr>
          <p:cNvPr id="91" name="Afbeelding 9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6908" y="3775720"/>
            <a:ext cx="381600" cy="540000"/>
          </a:xfrm>
          <a:prstGeom prst="rect">
            <a:avLst/>
          </a:prstGeom>
        </p:spPr>
      </p:pic>
      <p:pic>
        <p:nvPicPr>
          <p:cNvPr id="92" name="Afbeelding 9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9308" y="3928120"/>
            <a:ext cx="381600" cy="540000"/>
          </a:xfrm>
          <a:prstGeom prst="rect">
            <a:avLst/>
          </a:prstGeom>
        </p:spPr>
      </p:pic>
      <p:pic>
        <p:nvPicPr>
          <p:cNvPr id="93" name="Afbeelding 9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1708" y="4080520"/>
            <a:ext cx="381600" cy="540000"/>
          </a:xfrm>
          <a:prstGeom prst="rect">
            <a:avLst/>
          </a:prstGeom>
        </p:spPr>
      </p:pic>
      <p:pic>
        <p:nvPicPr>
          <p:cNvPr id="94" name="Afbeelding 9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4108" y="4232920"/>
            <a:ext cx="381600" cy="540000"/>
          </a:xfrm>
          <a:prstGeom prst="rect">
            <a:avLst/>
          </a:prstGeom>
        </p:spPr>
      </p:pic>
      <p:pic>
        <p:nvPicPr>
          <p:cNvPr id="95" name="Afbeelding 94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9688" y="3140970"/>
            <a:ext cx="230266" cy="523332"/>
          </a:xfrm>
          <a:prstGeom prst="rect">
            <a:avLst/>
          </a:prstGeom>
        </p:spPr>
      </p:pic>
      <p:pic>
        <p:nvPicPr>
          <p:cNvPr id="96" name="Afbeelding 9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6508" y="4385320"/>
            <a:ext cx="381600" cy="540000"/>
          </a:xfrm>
          <a:prstGeom prst="rect">
            <a:avLst/>
          </a:prstGeom>
        </p:spPr>
      </p:pic>
      <p:pic>
        <p:nvPicPr>
          <p:cNvPr id="97" name="Afbeelding 9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6444" y="2852443"/>
            <a:ext cx="381600" cy="540000"/>
          </a:xfrm>
          <a:prstGeom prst="rect">
            <a:avLst/>
          </a:prstGeom>
        </p:spPr>
      </p:pic>
      <p:pic>
        <p:nvPicPr>
          <p:cNvPr id="98" name="Afbeelding 9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5572" y="3316612"/>
            <a:ext cx="381600" cy="540000"/>
          </a:xfrm>
          <a:prstGeom prst="rect">
            <a:avLst/>
          </a:prstGeom>
        </p:spPr>
      </p:pic>
      <p:pic>
        <p:nvPicPr>
          <p:cNvPr id="99" name="Afbeelding 98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9722" y="3769766"/>
            <a:ext cx="230266" cy="523332"/>
          </a:xfrm>
          <a:prstGeom prst="rect">
            <a:avLst/>
          </a:prstGeom>
        </p:spPr>
      </p:pic>
      <p:pic>
        <p:nvPicPr>
          <p:cNvPr id="100" name="Afbeelding 9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1036" y="3928120"/>
            <a:ext cx="381600" cy="540000"/>
          </a:xfrm>
          <a:prstGeom prst="rect">
            <a:avLst/>
          </a:prstGeom>
        </p:spPr>
      </p:pic>
      <p:pic>
        <p:nvPicPr>
          <p:cNvPr id="101" name="Afbeelding 100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1323" y="3157906"/>
            <a:ext cx="230266" cy="523332"/>
          </a:xfrm>
          <a:prstGeom prst="rect">
            <a:avLst/>
          </a:prstGeom>
        </p:spPr>
      </p:pic>
      <p:pic>
        <p:nvPicPr>
          <p:cNvPr id="102" name="Afbeelding 10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9708" y="3318520"/>
            <a:ext cx="381600" cy="540000"/>
          </a:xfrm>
          <a:prstGeom prst="rect">
            <a:avLst/>
          </a:prstGeom>
        </p:spPr>
      </p:pic>
      <p:pic>
        <p:nvPicPr>
          <p:cNvPr id="103" name="Afbeelding 102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3430" y="3031579"/>
            <a:ext cx="230266" cy="523332"/>
          </a:xfrm>
          <a:prstGeom prst="rect">
            <a:avLst/>
          </a:prstGeom>
        </p:spPr>
      </p:pic>
      <p:pic>
        <p:nvPicPr>
          <p:cNvPr id="104" name="Afbeelding 10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9036" y="3166120"/>
            <a:ext cx="381600" cy="540000"/>
          </a:xfrm>
          <a:prstGeom prst="rect">
            <a:avLst/>
          </a:prstGeom>
        </p:spPr>
      </p:pic>
      <p:pic>
        <p:nvPicPr>
          <p:cNvPr id="105" name="Afbeelding 104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4204" y="4110982"/>
            <a:ext cx="230266" cy="523332"/>
          </a:xfrm>
          <a:prstGeom prst="rect">
            <a:avLst/>
          </a:prstGeom>
        </p:spPr>
      </p:pic>
      <p:pic>
        <p:nvPicPr>
          <p:cNvPr id="106" name="Afbeelding 10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8044" y="4224043"/>
            <a:ext cx="381600" cy="540000"/>
          </a:xfrm>
          <a:prstGeom prst="rect">
            <a:avLst/>
          </a:prstGeom>
        </p:spPr>
      </p:pic>
      <p:grpSp>
        <p:nvGrpSpPr>
          <p:cNvPr id="3" name="Groep 106"/>
          <p:cNvGrpSpPr/>
          <p:nvPr/>
        </p:nvGrpSpPr>
        <p:grpSpPr>
          <a:xfrm>
            <a:off x="2051840" y="1988840"/>
            <a:ext cx="1008112" cy="1368152"/>
            <a:chOff x="611560" y="1988840"/>
            <a:chExt cx="1008112" cy="1368152"/>
          </a:xfrm>
        </p:grpSpPr>
        <p:sp>
          <p:nvSpPr>
            <p:cNvPr id="108" name="Rechthoek 107"/>
            <p:cNvSpPr/>
            <p:nvPr/>
          </p:nvSpPr>
          <p:spPr>
            <a:xfrm>
              <a:off x="611560" y="1988840"/>
              <a:ext cx="1008112" cy="13681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hthoek 108"/>
            <p:cNvSpPr/>
            <p:nvPr/>
          </p:nvSpPr>
          <p:spPr>
            <a:xfrm>
              <a:off x="755576" y="2276872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hthoek 109"/>
            <p:cNvSpPr/>
            <p:nvPr/>
          </p:nvSpPr>
          <p:spPr>
            <a:xfrm>
              <a:off x="755576" y="2492896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hthoek 110"/>
            <p:cNvSpPr/>
            <p:nvPr/>
          </p:nvSpPr>
          <p:spPr>
            <a:xfrm>
              <a:off x="755576" y="2708920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hthoek 111"/>
            <p:cNvSpPr/>
            <p:nvPr/>
          </p:nvSpPr>
          <p:spPr>
            <a:xfrm>
              <a:off x="755576" y="2924944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Rechte verbindingslijn 112"/>
            <p:cNvCxnSpPr/>
            <p:nvPr/>
          </p:nvCxnSpPr>
          <p:spPr>
            <a:xfrm>
              <a:off x="971600" y="2420888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/>
            <p:cNvCxnSpPr/>
            <p:nvPr/>
          </p:nvCxnSpPr>
          <p:spPr>
            <a:xfrm>
              <a:off x="971600" y="2636912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echte verbindingslijn 114"/>
            <p:cNvCxnSpPr/>
            <p:nvPr/>
          </p:nvCxnSpPr>
          <p:spPr>
            <a:xfrm>
              <a:off x="971600" y="2852936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chte verbindingslijn 115"/>
            <p:cNvCxnSpPr/>
            <p:nvPr/>
          </p:nvCxnSpPr>
          <p:spPr>
            <a:xfrm>
              <a:off x="971600" y="3068960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Vermenigvuldigen 116"/>
            <p:cNvSpPr/>
            <p:nvPr/>
          </p:nvSpPr>
          <p:spPr>
            <a:xfrm>
              <a:off x="727812" y="2492896"/>
              <a:ext cx="216024" cy="144016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8" name="Afbeelding 117" descr="downlo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840" y="3501009"/>
            <a:ext cx="1080000" cy="1073251"/>
          </a:xfrm>
          <a:prstGeom prst="rect">
            <a:avLst/>
          </a:prstGeom>
        </p:spPr>
      </p:pic>
      <p:pic>
        <p:nvPicPr>
          <p:cNvPr id="119" name="Afbeelding 118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832" y="4653136"/>
            <a:ext cx="1080000" cy="12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46737 -0.190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34739 -0.2060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24636 -0.2085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47934 -0.2976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27292 -0.3474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-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37066 0.1377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40816 0.3141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30538 0.2254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36597 0.3597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25121 0.2474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</a:t>
            </a:r>
            <a:r>
              <a:rPr lang="en-US" dirty="0" err="1"/>
              <a:t>onderzoek</a:t>
            </a:r>
            <a:endParaRPr lang="en-US" dirty="0"/>
          </a:p>
        </p:txBody>
      </p:sp>
      <p:pic>
        <p:nvPicPr>
          <p:cNvPr id="7" name="Afbeelding 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5684" y="1988840"/>
            <a:ext cx="381600" cy="540000"/>
          </a:xfrm>
          <a:prstGeom prst="rect">
            <a:avLst/>
          </a:prstGeom>
        </p:spPr>
      </p:pic>
      <p:pic>
        <p:nvPicPr>
          <p:cNvPr id="8" name="Afbeelding 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8084" y="2141240"/>
            <a:ext cx="381600" cy="540000"/>
          </a:xfrm>
          <a:prstGeom prst="rect">
            <a:avLst/>
          </a:prstGeom>
        </p:spPr>
      </p:pic>
      <p:pic>
        <p:nvPicPr>
          <p:cNvPr id="10" name="Afbeelding 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2884" y="2446040"/>
            <a:ext cx="381600" cy="540000"/>
          </a:xfrm>
          <a:prstGeom prst="rect">
            <a:avLst/>
          </a:prstGeom>
        </p:spPr>
      </p:pic>
      <p:pic>
        <p:nvPicPr>
          <p:cNvPr id="11" name="Afbeelding 1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5284" y="2598440"/>
            <a:ext cx="381600" cy="540000"/>
          </a:xfrm>
          <a:prstGeom prst="rect">
            <a:avLst/>
          </a:prstGeom>
        </p:spPr>
      </p:pic>
      <p:pic>
        <p:nvPicPr>
          <p:cNvPr id="12" name="Afbeelding 1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7684" y="2750840"/>
            <a:ext cx="381600" cy="540000"/>
          </a:xfrm>
          <a:prstGeom prst="rect">
            <a:avLst/>
          </a:prstGeom>
        </p:spPr>
      </p:pic>
      <p:pic>
        <p:nvPicPr>
          <p:cNvPr id="13" name="Afbeelding 1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992" y="1998703"/>
            <a:ext cx="381600" cy="540000"/>
          </a:xfrm>
          <a:prstGeom prst="rect">
            <a:avLst/>
          </a:prstGeom>
        </p:spPr>
      </p:pic>
      <p:pic>
        <p:nvPicPr>
          <p:cNvPr id="14" name="Afbeelding 1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6392" y="2151103"/>
            <a:ext cx="381600" cy="540000"/>
          </a:xfrm>
          <a:prstGeom prst="rect">
            <a:avLst/>
          </a:prstGeom>
        </p:spPr>
      </p:pic>
      <p:pic>
        <p:nvPicPr>
          <p:cNvPr id="15" name="Afbeelding 1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8792" y="2303503"/>
            <a:ext cx="381600" cy="540000"/>
          </a:xfrm>
          <a:prstGeom prst="rect">
            <a:avLst/>
          </a:prstGeom>
        </p:spPr>
      </p:pic>
      <p:pic>
        <p:nvPicPr>
          <p:cNvPr id="16" name="Afbeelding 1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1192" y="2455903"/>
            <a:ext cx="381600" cy="540000"/>
          </a:xfrm>
          <a:prstGeom prst="rect">
            <a:avLst/>
          </a:prstGeom>
        </p:spPr>
      </p:pic>
      <p:pic>
        <p:nvPicPr>
          <p:cNvPr id="17" name="Afbeelding 1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3592" y="2608303"/>
            <a:ext cx="381600" cy="540000"/>
          </a:xfrm>
          <a:prstGeom prst="rect">
            <a:avLst/>
          </a:prstGeom>
        </p:spPr>
      </p:pic>
      <p:pic>
        <p:nvPicPr>
          <p:cNvPr id="18" name="Afbeelding 1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5992" y="2760703"/>
            <a:ext cx="381600" cy="540000"/>
          </a:xfrm>
          <a:prstGeom prst="rect">
            <a:avLst/>
          </a:prstGeom>
        </p:spPr>
      </p:pic>
      <p:pic>
        <p:nvPicPr>
          <p:cNvPr id="19" name="Afbeelding 1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288" y="1998703"/>
            <a:ext cx="381600" cy="540000"/>
          </a:xfrm>
          <a:prstGeom prst="rect">
            <a:avLst/>
          </a:prstGeom>
        </p:spPr>
      </p:pic>
      <p:pic>
        <p:nvPicPr>
          <p:cNvPr id="20" name="Afbeelding 1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688" y="2151103"/>
            <a:ext cx="381600" cy="540000"/>
          </a:xfrm>
          <a:prstGeom prst="rect">
            <a:avLst/>
          </a:prstGeom>
        </p:spPr>
      </p:pic>
      <p:pic>
        <p:nvPicPr>
          <p:cNvPr id="21" name="Afbeelding 2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5088" y="2303503"/>
            <a:ext cx="381600" cy="540000"/>
          </a:xfrm>
          <a:prstGeom prst="rect">
            <a:avLst/>
          </a:prstGeom>
        </p:spPr>
      </p:pic>
      <p:pic>
        <p:nvPicPr>
          <p:cNvPr id="22" name="Afbeelding 2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488" y="2455903"/>
            <a:ext cx="381600" cy="540000"/>
          </a:xfrm>
          <a:prstGeom prst="rect">
            <a:avLst/>
          </a:prstGeom>
        </p:spPr>
      </p:pic>
      <p:pic>
        <p:nvPicPr>
          <p:cNvPr id="23" name="Afbeelding 2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888" y="2608303"/>
            <a:ext cx="381600" cy="540000"/>
          </a:xfrm>
          <a:prstGeom prst="rect">
            <a:avLst/>
          </a:prstGeom>
        </p:spPr>
      </p:pic>
      <p:pic>
        <p:nvPicPr>
          <p:cNvPr id="24" name="Afbeelding 2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288" y="2760703"/>
            <a:ext cx="381600" cy="540000"/>
          </a:xfrm>
          <a:prstGeom prst="rect">
            <a:avLst/>
          </a:prstGeom>
        </p:spPr>
      </p:pic>
      <p:pic>
        <p:nvPicPr>
          <p:cNvPr id="25" name="Afbeelding 2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8128" y="1996793"/>
            <a:ext cx="381600" cy="540000"/>
          </a:xfrm>
          <a:prstGeom prst="rect">
            <a:avLst/>
          </a:prstGeom>
        </p:spPr>
      </p:pic>
      <p:pic>
        <p:nvPicPr>
          <p:cNvPr id="26" name="Afbeelding 2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0528" y="2149195"/>
            <a:ext cx="381600" cy="540000"/>
          </a:xfrm>
          <a:prstGeom prst="rect">
            <a:avLst/>
          </a:prstGeom>
        </p:spPr>
      </p:pic>
      <p:pic>
        <p:nvPicPr>
          <p:cNvPr id="29" name="Afbeelding 2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7728" y="2606395"/>
            <a:ext cx="381600" cy="540000"/>
          </a:xfrm>
          <a:prstGeom prst="rect">
            <a:avLst/>
          </a:prstGeom>
        </p:spPr>
      </p:pic>
      <p:pic>
        <p:nvPicPr>
          <p:cNvPr id="30" name="Afbeelding 2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0128" y="2758795"/>
            <a:ext cx="381600" cy="540000"/>
          </a:xfrm>
          <a:prstGeom prst="rect">
            <a:avLst/>
          </a:prstGeom>
        </p:spPr>
      </p:pic>
      <p:pic>
        <p:nvPicPr>
          <p:cNvPr id="31" name="Afbeelding 3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200" y="1989824"/>
            <a:ext cx="381600" cy="540000"/>
          </a:xfrm>
          <a:prstGeom prst="rect">
            <a:avLst/>
          </a:prstGeom>
        </p:spPr>
      </p:pic>
      <p:pic>
        <p:nvPicPr>
          <p:cNvPr id="32" name="Afbeelding 3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8600" y="2142224"/>
            <a:ext cx="381600" cy="540000"/>
          </a:xfrm>
          <a:prstGeom prst="rect">
            <a:avLst/>
          </a:prstGeom>
        </p:spPr>
      </p:pic>
      <p:pic>
        <p:nvPicPr>
          <p:cNvPr id="33" name="Afbeelding 3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000" y="2294624"/>
            <a:ext cx="381600" cy="540000"/>
          </a:xfrm>
          <a:prstGeom prst="rect">
            <a:avLst/>
          </a:prstGeom>
        </p:spPr>
      </p:pic>
      <p:pic>
        <p:nvPicPr>
          <p:cNvPr id="34" name="Afbeelding 3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3400" y="2447024"/>
            <a:ext cx="381600" cy="540000"/>
          </a:xfrm>
          <a:prstGeom prst="rect">
            <a:avLst/>
          </a:prstGeom>
        </p:spPr>
      </p:pic>
      <p:pic>
        <p:nvPicPr>
          <p:cNvPr id="35" name="Afbeelding 3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5800" y="2599424"/>
            <a:ext cx="381600" cy="540000"/>
          </a:xfrm>
          <a:prstGeom prst="rect">
            <a:avLst/>
          </a:prstGeom>
        </p:spPr>
      </p:pic>
      <p:pic>
        <p:nvPicPr>
          <p:cNvPr id="36" name="Afbeelding 3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8200" y="2751824"/>
            <a:ext cx="381600" cy="540000"/>
          </a:xfrm>
          <a:prstGeom prst="rect">
            <a:avLst/>
          </a:prstGeom>
        </p:spPr>
      </p:pic>
      <p:pic>
        <p:nvPicPr>
          <p:cNvPr id="37" name="Afbeelding 3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264" y="1998703"/>
            <a:ext cx="381600" cy="540000"/>
          </a:xfrm>
          <a:prstGeom prst="rect">
            <a:avLst/>
          </a:prstGeom>
        </p:spPr>
      </p:pic>
      <p:pic>
        <p:nvPicPr>
          <p:cNvPr id="38" name="Afbeelding 3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4664" y="2151103"/>
            <a:ext cx="381600" cy="540000"/>
          </a:xfrm>
          <a:prstGeom prst="rect">
            <a:avLst/>
          </a:prstGeom>
        </p:spPr>
      </p:pic>
      <p:pic>
        <p:nvPicPr>
          <p:cNvPr id="39" name="Afbeelding 3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7064" y="2303503"/>
            <a:ext cx="381600" cy="540000"/>
          </a:xfrm>
          <a:prstGeom prst="rect">
            <a:avLst/>
          </a:prstGeom>
        </p:spPr>
      </p:pic>
      <p:pic>
        <p:nvPicPr>
          <p:cNvPr id="40" name="Afbeelding 3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9464" y="2455903"/>
            <a:ext cx="381600" cy="540000"/>
          </a:xfrm>
          <a:prstGeom prst="rect">
            <a:avLst/>
          </a:prstGeom>
        </p:spPr>
      </p:pic>
      <p:pic>
        <p:nvPicPr>
          <p:cNvPr id="41" name="Afbeelding 4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1864" y="2608303"/>
            <a:ext cx="381600" cy="540000"/>
          </a:xfrm>
          <a:prstGeom prst="rect">
            <a:avLst/>
          </a:prstGeom>
        </p:spPr>
      </p:pic>
      <p:pic>
        <p:nvPicPr>
          <p:cNvPr id="42" name="Afbeelding 4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4264" y="2760703"/>
            <a:ext cx="381600" cy="540000"/>
          </a:xfrm>
          <a:prstGeom prst="rect">
            <a:avLst/>
          </a:prstGeom>
        </p:spPr>
      </p:pic>
      <p:pic>
        <p:nvPicPr>
          <p:cNvPr id="43" name="Afbeelding 4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0084" y="2903240"/>
            <a:ext cx="381600" cy="540000"/>
          </a:xfrm>
          <a:prstGeom prst="rect">
            <a:avLst/>
          </a:prstGeom>
        </p:spPr>
      </p:pic>
      <p:pic>
        <p:nvPicPr>
          <p:cNvPr id="45" name="Afbeelding 4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688" y="2913103"/>
            <a:ext cx="381600" cy="540000"/>
          </a:xfrm>
          <a:prstGeom prst="rect">
            <a:avLst/>
          </a:prstGeom>
        </p:spPr>
      </p:pic>
      <p:pic>
        <p:nvPicPr>
          <p:cNvPr id="46" name="Afbeelding 4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2528" y="2911195"/>
            <a:ext cx="381600" cy="540000"/>
          </a:xfrm>
          <a:prstGeom prst="rect">
            <a:avLst/>
          </a:prstGeom>
        </p:spPr>
      </p:pic>
      <p:pic>
        <p:nvPicPr>
          <p:cNvPr id="47" name="Afbeelding 4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0600" y="2904224"/>
            <a:ext cx="381600" cy="540000"/>
          </a:xfrm>
          <a:prstGeom prst="rect">
            <a:avLst/>
          </a:prstGeom>
        </p:spPr>
      </p:pic>
      <p:pic>
        <p:nvPicPr>
          <p:cNvPr id="48" name="Afbeelding 4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6664" y="2913103"/>
            <a:ext cx="381600" cy="540000"/>
          </a:xfrm>
          <a:prstGeom prst="rect">
            <a:avLst/>
          </a:prstGeom>
        </p:spPr>
      </p:pic>
      <p:pic>
        <p:nvPicPr>
          <p:cNvPr id="94" name="Afbeelding 93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6050" y="2151907"/>
            <a:ext cx="230266" cy="523332"/>
          </a:xfrm>
          <a:prstGeom prst="rect">
            <a:avLst/>
          </a:prstGeom>
        </p:spPr>
      </p:pic>
      <p:pic>
        <p:nvPicPr>
          <p:cNvPr id="9" name="Afbeelding 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0484" y="2293640"/>
            <a:ext cx="381600" cy="540000"/>
          </a:xfrm>
          <a:prstGeom prst="rect">
            <a:avLst/>
          </a:prstGeom>
        </p:spPr>
      </p:pic>
      <p:pic>
        <p:nvPicPr>
          <p:cNvPr id="95" name="Afbeelding 94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7753" y="2780930"/>
            <a:ext cx="230266" cy="523332"/>
          </a:xfrm>
          <a:prstGeom prst="rect">
            <a:avLst/>
          </a:prstGeom>
        </p:spPr>
      </p:pic>
      <p:pic>
        <p:nvPicPr>
          <p:cNvPr id="44" name="Afbeelding 4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8392" y="2913103"/>
            <a:ext cx="381600" cy="540000"/>
          </a:xfrm>
          <a:prstGeom prst="rect">
            <a:avLst/>
          </a:prstGeom>
        </p:spPr>
      </p:pic>
      <p:pic>
        <p:nvPicPr>
          <p:cNvPr id="96" name="Afbeelding 95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6074" y="2310555"/>
            <a:ext cx="230266" cy="523332"/>
          </a:xfrm>
          <a:prstGeom prst="rect">
            <a:avLst/>
          </a:prstGeom>
        </p:spPr>
      </p:pic>
      <p:pic>
        <p:nvPicPr>
          <p:cNvPr id="27" name="Afbeelding 2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928" y="2301595"/>
            <a:ext cx="381600" cy="540000"/>
          </a:xfrm>
          <a:prstGeom prst="rect">
            <a:avLst/>
          </a:prstGeom>
        </p:spPr>
      </p:pic>
      <p:pic>
        <p:nvPicPr>
          <p:cNvPr id="28" name="Afbeelding 2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328" y="2453995"/>
            <a:ext cx="381600" cy="540000"/>
          </a:xfrm>
          <a:prstGeom prst="rect">
            <a:avLst/>
          </a:prstGeom>
        </p:spPr>
      </p:pic>
      <p:pic>
        <p:nvPicPr>
          <p:cNvPr id="97" name="Afbeelding 9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7109" y="4196987"/>
            <a:ext cx="381600" cy="540000"/>
          </a:xfrm>
          <a:prstGeom prst="rect">
            <a:avLst/>
          </a:prstGeom>
        </p:spPr>
      </p:pic>
      <p:pic>
        <p:nvPicPr>
          <p:cNvPr id="98" name="Afbeelding 9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9509" y="4349387"/>
            <a:ext cx="381600" cy="540000"/>
          </a:xfrm>
          <a:prstGeom prst="rect">
            <a:avLst/>
          </a:prstGeom>
        </p:spPr>
      </p:pic>
      <p:pic>
        <p:nvPicPr>
          <p:cNvPr id="99" name="Afbeelding 9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309" y="4654187"/>
            <a:ext cx="381600" cy="540000"/>
          </a:xfrm>
          <a:prstGeom prst="rect">
            <a:avLst/>
          </a:prstGeom>
        </p:spPr>
      </p:pic>
      <p:pic>
        <p:nvPicPr>
          <p:cNvPr id="100" name="Afbeelding 9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6709" y="4806587"/>
            <a:ext cx="381600" cy="540000"/>
          </a:xfrm>
          <a:prstGeom prst="rect">
            <a:avLst/>
          </a:prstGeom>
        </p:spPr>
      </p:pic>
      <p:pic>
        <p:nvPicPr>
          <p:cNvPr id="101" name="Afbeelding 10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9109" y="4958987"/>
            <a:ext cx="381600" cy="540000"/>
          </a:xfrm>
          <a:prstGeom prst="rect">
            <a:avLst/>
          </a:prstGeom>
        </p:spPr>
      </p:pic>
      <p:pic>
        <p:nvPicPr>
          <p:cNvPr id="102" name="Afbeelding 10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417" y="4206848"/>
            <a:ext cx="381600" cy="540000"/>
          </a:xfrm>
          <a:prstGeom prst="rect">
            <a:avLst/>
          </a:prstGeom>
        </p:spPr>
      </p:pic>
      <p:pic>
        <p:nvPicPr>
          <p:cNvPr id="103" name="Afbeelding 10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7817" y="4359248"/>
            <a:ext cx="381600" cy="540000"/>
          </a:xfrm>
          <a:prstGeom prst="rect">
            <a:avLst/>
          </a:prstGeom>
        </p:spPr>
      </p:pic>
      <p:pic>
        <p:nvPicPr>
          <p:cNvPr id="104" name="Afbeelding 10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0217" y="4511648"/>
            <a:ext cx="381600" cy="540000"/>
          </a:xfrm>
          <a:prstGeom prst="rect">
            <a:avLst/>
          </a:prstGeom>
        </p:spPr>
      </p:pic>
      <p:pic>
        <p:nvPicPr>
          <p:cNvPr id="105" name="Afbeelding 10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2617" y="4664048"/>
            <a:ext cx="381600" cy="540000"/>
          </a:xfrm>
          <a:prstGeom prst="rect">
            <a:avLst/>
          </a:prstGeom>
        </p:spPr>
      </p:pic>
      <p:pic>
        <p:nvPicPr>
          <p:cNvPr id="106" name="Afbeelding 10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5017" y="4816448"/>
            <a:ext cx="381600" cy="540000"/>
          </a:xfrm>
          <a:prstGeom prst="rect">
            <a:avLst/>
          </a:prstGeom>
        </p:spPr>
      </p:pic>
      <p:pic>
        <p:nvPicPr>
          <p:cNvPr id="107" name="Afbeelding 10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417" y="4968848"/>
            <a:ext cx="381600" cy="540000"/>
          </a:xfrm>
          <a:prstGeom prst="rect">
            <a:avLst/>
          </a:prstGeom>
        </p:spPr>
      </p:pic>
      <p:pic>
        <p:nvPicPr>
          <p:cNvPr id="108" name="Afbeelding 10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1713" y="4206848"/>
            <a:ext cx="381600" cy="540000"/>
          </a:xfrm>
          <a:prstGeom prst="rect">
            <a:avLst/>
          </a:prstGeom>
        </p:spPr>
      </p:pic>
      <p:pic>
        <p:nvPicPr>
          <p:cNvPr id="110" name="Afbeelding 10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6513" y="4511648"/>
            <a:ext cx="381600" cy="540000"/>
          </a:xfrm>
          <a:prstGeom prst="rect">
            <a:avLst/>
          </a:prstGeom>
        </p:spPr>
      </p:pic>
      <p:pic>
        <p:nvPicPr>
          <p:cNvPr id="111" name="Afbeelding 11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8913" y="4664048"/>
            <a:ext cx="381600" cy="540000"/>
          </a:xfrm>
          <a:prstGeom prst="rect">
            <a:avLst/>
          </a:prstGeom>
        </p:spPr>
      </p:pic>
      <p:pic>
        <p:nvPicPr>
          <p:cNvPr id="112" name="Afbeelding 11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1313" y="4816448"/>
            <a:ext cx="381600" cy="540000"/>
          </a:xfrm>
          <a:prstGeom prst="rect">
            <a:avLst/>
          </a:prstGeom>
        </p:spPr>
      </p:pic>
      <p:pic>
        <p:nvPicPr>
          <p:cNvPr id="113" name="Afbeelding 11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3713" y="4968848"/>
            <a:ext cx="381600" cy="540000"/>
          </a:xfrm>
          <a:prstGeom prst="rect">
            <a:avLst/>
          </a:prstGeom>
        </p:spPr>
      </p:pic>
      <p:pic>
        <p:nvPicPr>
          <p:cNvPr id="114" name="Afbeelding 11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9553" y="4204940"/>
            <a:ext cx="381600" cy="540000"/>
          </a:xfrm>
          <a:prstGeom prst="rect">
            <a:avLst/>
          </a:prstGeom>
        </p:spPr>
      </p:pic>
      <p:pic>
        <p:nvPicPr>
          <p:cNvPr id="115" name="Afbeelding 11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1953" y="4357340"/>
            <a:ext cx="381600" cy="540000"/>
          </a:xfrm>
          <a:prstGeom prst="rect">
            <a:avLst/>
          </a:prstGeom>
        </p:spPr>
      </p:pic>
      <p:pic>
        <p:nvPicPr>
          <p:cNvPr id="116" name="Afbeelding 11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9153" y="4814540"/>
            <a:ext cx="381600" cy="540000"/>
          </a:xfrm>
          <a:prstGeom prst="rect">
            <a:avLst/>
          </a:prstGeom>
        </p:spPr>
      </p:pic>
      <p:pic>
        <p:nvPicPr>
          <p:cNvPr id="117" name="Afbeelding 11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1553" y="4966940"/>
            <a:ext cx="381600" cy="540000"/>
          </a:xfrm>
          <a:prstGeom prst="rect">
            <a:avLst/>
          </a:prstGeom>
        </p:spPr>
      </p:pic>
      <p:pic>
        <p:nvPicPr>
          <p:cNvPr id="118" name="Afbeelding 11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7625" y="4197971"/>
            <a:ext cx="381600" cy="540000"/>
          </a:xfrm>
          <a:prstGeom prst="rect">
            <a:avLst/>
          </a:prstGeom>
        </p:spPr>
      </p:pic>
      <p:pic>
        <p:nvPicPr>
          <p:cNvPr id="119" name="Afbeelding 11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0025" y="4350371"/>
            <a:ext cx="381600" cy="540000"/>
          </a:xfrm>
          <a:prstGeom prst="rect">
            <a:avLst/>
          </a:prstGeom>
        </p:spPr>
      </p:pic>
      <p:pic>
        <p:nvPicPr>
          <p:cNvPr id="120" name="Afbeelding 11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2425" y="4502771"/>
            <a:ext cx="381600" cy="540000"/>
          </a:xfrm>
          <a:prstGeom prst="rect">
            <a:avLst/>
          </a:prstGeom>
        </p:spPr>
      </p:pic>
      <p:pic>
        <p:nvPicPr>
          <p:cNvPr id="121" name="Afbeelding 12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4825" y="4655171"/>
            <a:ext cx="381600" cy="540000"/>
          </a:xfrm>
          <a:prstGeom prst="rect">
            <a:avLst/>
          </a:prstGeom>
        </p:spPr>
      </p:pic>
      <p:pic>
        <p:nvPicPr>
          <p:cNvPr id="122" name="Afbeelding 12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7225" y="4807571"/>
            <a:ext cx="381600" cy="540000"/>
          </a:xfrm>
          <a:prstGeom prst="rect">
            <a:avLst/>
          </a:prstGeom>
        </p:spPr>
      </p:pic>
      <p:pic>
        <p:nvPicPr>
          <p:cNvPr id="123" name="Afbeelding 12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9625" y="4959971"/>
            <a:ext cx="381600" cy="540000"/>
          </a:xfrm>
          <a:prstGeom prst="rect">
            <a:avLst/>
          </a:prstGeom>
        </p:spPr>
      </p:pic>
      <p:pic>
        <p:nvPicPr>
          <p:cNvPr id="124" name="Afbeelding 12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3689" y="4206848"/>
            <a:ext cx="381600" cy="540000"/>
          </a:xfrm>
          <a:prstGeom prst="rect">
            <a:avLst/>
          </a:prstGeom>
        </p:spPr>
      </p:pic>
      <p:pic>
        <p:nvPicPr>
          <p:cNvPr id="125" name="Afbeelding 124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6089" y="4359248"/>
            <a:ext cx="381600" cy="540000"/>
          </a:xfrm>
          <a:prstGeom prst="rect">
            <a:avLst/>
          </a:prstGeom>
        </p:spPr>
      </p:pic>
      <p:pic>
        <p:nvPicPr>
          <p:cNvPr id="126" name="Afbeelding 12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8489" y="4511648"/>
            <a:ext cx="381600" cy="540000"/>
          </a:xfrm>
          <a:prstGeom prst="rect">
            <a:avLst/>
          </a:prstGeom>
        </p:spPr>
      </p:pic>
      <p:pic>
        <p:nvPicPr>
          <p:cNvPr id="128" name="Afbeelding 12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289" y="4816448"/>
            <a:ext cx="381600" cy="540000"/>
          </a:xfrm>
          <a:prstGeom prst="rect">
            <a:avLst/>
          </a:prstGeom>
        </p:spPr>
      </p:pic>
      <p:pic>
        <p:nvPicPr>
          <p:cNvPr id="129" name="Afbeelding 12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5689" y="4968848"/>
            <a:ext cx="381600" cy="540000"/>
          </a:xfrm>
          <a:prstGeom prst="rect">
            <a:avLst/>
          </a:prstGeom>
        </p:spPr>
      </p:pic>
      <p:pic>
        <p:nvPicPr>
          <p:cNvPr id="130" name="Afbeelding 12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1509" y="5111387"/>
            <a:ext cx="381600" cy="540000"/>
          </a:xfrm>
          <a:prstGeom prst="rect">
            <a:avLst/>
          </a:prstGeom>
        </p:spPr>
      </p:pic>
      <p:pic>
        <p:nvPicPr>
          <p:cNvPr id="131" name="Afbeelding 13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6113" y="5121248"/>
            <a:ext cx="381600" cy="540000"/>
          </a:xfrm>
          <a:prstGeom prst="rect">
            <a:avLst/>
          </a:prstGeom>
        </p:spPr>
      </p:pic>
      <p:pic>
        <p:nvPicPr>
          <p:cNvPr id="132" name="Afbeelding 131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3953" y="5119340"/>
            <a:ext cx="381600" cy="540000"/>
          </a:xfrm>
          <a:prstGeom prst="rect">
            <a:avLst/>
          </a:prstGeom>
        </p:spPr>
      </p:pic>
      <p:pic>
        <p:nvPicPr>
          <p:cNvPr id="133" name="Afbeelding 132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2025" y="5112371"/>
            <a:ext cx="381600" cy="540000"/>
          </a:xfrm>
          <a:prstGeom prst="rect">
            <a:avLst/>
          </a:prstGeom>
        </p:spPr>
      </p:pic>
      <p:pic>
        <p:nvPicPr>
          <p:cNvPr id="134" name="Afbeelding 133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8089" y="5121248"/>
            <a:ext cx="381600" cy="540000"/>
          </a:xfrm>
          <a:prstGeom prst="rect">
            <a:avLst/>
          </a:prstGeom>
        </p:spPr>
      </p:pic>
      <p:pic>
        <p:nvPicPr>
          <p:cNvPr id="135" name="Afbeelding 134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7475" y="4360054"/>
            <a:ext cx="230266" cy="523332"/>
          </a:xfrm>
          <a:prstGeom prst="rect">
            <a:avLst/>
          </a:prstGeom>
        </p:spPr>
      </p:pic>
      <p:pic>
        <p:nvPicPr>
          <p:cNvPr id="136" name="Afbeelding 135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909" y="4501787"/>
            <a:ext cx="381600" cy="540000"/>
          </a:xfrm>
          <a:prstGeom prst="rect">
            <a:avLst/>
          </a:prstGeom>
        </p:spPr>
      </p:pic>
      <p:pic>
        <p:nvPicPr>
          <p:cNvPr id="137" name="Afbeelding 136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9178" y="4989075"/>
            <a:ext cx="230266" cy="523332"/>
          </a:xfrm>
          <a:prstGeom prst="rect">
            <a:avLst/>
          </a:prstGeom>
        </p:spPr>
      </p:pic>
      <p:pic>
        <p:nvPicPr>
          <p:cNvPr id="138" name="Afbeelding 137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9817" y="5121248"/>
            <a:ext cx="381600" cy="540000"/>
          </a:xfrm>
          <a:prstGeom prst="rect">
            <a:avLst/>
          </a:prstGeom>
        </p:spPr>
      </p:pic>
      <p:pic>
        <p:nvPicPr>
          <p:cNvPr id="139" name="Afbeelding 138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7499" y="4518702"/>
            <a:ext cx="230266" cy="523332"/>
          </a:xfrm>
          <a:prstGeom prst="rect">
            <a:avLst/>
          </a:prstGeom>
        </p:spPr>
      </p:pic>
      <p:pic>
        <p:nvPicPr>
          <p:cNvPr id="140" name="Afbeelding 139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4353" y="4509740"/>
            <a:ext cx="381600" cy="540000"/>
          </a:xfrm>
          <a:prstGeom prst="rect">
            <a:avLst/>
          </a:prstGeom>
        </p:spPr>
      </p:pic>
      <p:pic>
        <p:nvPicPr>
          <p:cNvPr id="141" name="Afbeelding 140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6753" y="4662140"/>
            <a:ext cx="381600" cy="540000"/>
          </a:xfrm>
          <a:prstGeom prst="rect">
            <a:avLst/>
          </a:prstGeom>
        </p:spPr>
      </p:pic>
      <p:pic>
        <p:nvPicPr>
          <p:cNvPr id="142" name="Afbeelding 141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531503"/>
            <a:ext cx="230266" cy="523332"/>
          </a:xfrm>
          <a:prstGeom prst="rect">
            <a:avLst/>
          </a:prstGeom>
        </p:spPr>
      </p:pic>
      <p:pic>
        <p:nvPicPr>
          <p:cNvPr id="143" name="Afbeelding 142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6253" y="4221090"/>
            <a:ext cx="230266" cy="523332"/>
          </a:xfrm>
          <a:prstGeom prst="rect">
            <a:avLst/>
          </a:prstGeom>
        </p:spPr>
      </p:pic>
      <p:pic>
        <p:nvPicPr>
          <p:cNvPr id="144" name="Afbeelding 143" descr="man-silhouette-red-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0876" y="5132583"/>
            <a:ext cx="230266" cy="523332"/>
          </a:xfrm>
          <a:prstGeom prst="rect">
            <a:avLst/>
          </a:prstGeom>
        </p:spPr>
      </p:pic>
      <p:pic>
        <p:nvPicPr>
          <p:cNvPr id="109" name="Afbeelding 108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4113" y="4359248"/>
            <a:ext cx="381600" cy="540000"/>
          </a:xfrm>
          <a:prstGeom prst="rect">
            <a:avLst/>
          </a:prstGeom>
        </p:spPr>
      </p:pic>
      <p:pic>
        <p:nvPicPr>
          <p:cNvPr id="127" name="Afbeelding 126" descr="pers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0889" y="4664048"/>
            <a:ext cx="381600" cy="540000"/>
          </a:xfrm>
          <a:prstGeom prst="rect">
            <a:avLst/>
          </a:prstGeom>
        </p:spPr>
      </p:pic>
      <p:grpSp>
        <p:nvGrpSpPr>
          <p:cNvPr id="2" name="Groep 144"/>
          <p:cNvGrpSpPr/>
          <p:nvPr/>
        </p:nvGrpSpPr>
        <p:grpSpPr>
          <a:xfrm>
            <a:off x="611560" y="1988840"/>
            <a:ext cx="1008112" cy="1368152"/>
            <a:chOff x="611560" y="1988840"/>
            <a:chExt cx="1008112" cy="1368152"/>
          </a:xfrm>
        </p:grpSpPr>
        <p:sp>
          <p:nvSpPr>
            <p:cNvPr id="146" name="Rechthoek 145"/>
            <p:cNvSpPr/>
            <p:nvPr/>
          </p:nvSpPr>
          <p:spPr>
            <a:xfrm>
              <a:off x="611560" y="1988840"/>
              <a:ext cx="1008112" cy="13681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hthoek 146"/>
            <p:cNvSpPr/>
            <p:nvPr/>
          </p:nvSpPr>
          <p:spPr>
            <a:xfrm>
              <a:off x="755576" y="2276872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hthoek 147"/>
            <p:cNvSpPr/>
            <p:nvPr/>
          </p:nvSpPr>
          <p:spPr>
            <a:xfrm>
              <a:off x="755576" y="2492896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hthoek 148"/>
            <p:cNvSpPr/>
            <p:nvPr/>
          </p:nvSpPr>
          <p:spPr>
            <a:xfrm>
              <a:off x="755576" y="2708920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hthoek 149"/>
            <p:cNvSpPr/>
            <p:nvPr/>
          </p:nvSpPr>
          <p:spPr>
            <a:xfrm>
              <a:off x="755576" y="2924944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Rechte verbindingslijn 150"/>
            <p:cNvCxnSpPr/>
            <p:nvPr/>
          </p:nvCxnSpPr>
          <p:spPr>
            <a:xfrm>
              <a:off x="971600" y="2420888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Rechte verbindingslijn 151"/>
            <p:cNvCxnSpPr/>
            <p:nvPr/>
          </p:nvCxnSpPr>
          <p:spPr>
            <a:xfrm>
              <a:off x="971600" y="2636912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Rechte verbindingslijn 152"/>
            <p:cNvCxnSpPr/>
            <p:nvPr/>
          </p:nvCxnSpPr>
          <p:spPr>
            <a:xfrm>
              <a:off x="971600" y="2852936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Rechte verbindingslijn 153"/>
            <p:cNvCxnSpPr/>
            <p:nvPr/>
          </p:nvCxnSpPr>
          <p:spPr>
            <a:xfrm>
              <a:off x="971600" y="3068960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Vermenigvuldigen 154"/>
            <p:cNvSpPr/>
            <p:nvPr/>
          </p:nvSpPr>
          <p:spPr>
            <a:xfrm>
              <a:off x="727812" y="2492896"/>
              <a:ext cx="216024" cy="144016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6" name="Afbeelding 155" descr="downlo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501009"/>
            <a:ext cx="1080000" cy="1073251"/>
          </a:xfrm>
          <a:prstGeom prst="rect">
            <a:avLst/>
          </a:prstGeom>
        </p:spPr>
      </p:pic>
      <p:pic>
        <p:nvPicPr>
          <p:cNvPr id="157" name="Afbeelding 156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653136"/>
            <a:ext cx="1080000" cy="12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Afbeelding 111" descr="co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77462">
            <a:off x="577929" y="2930383"/>
            <a:ext cx="320064" cy="97932"/>
          </a:xfrm>
          <a:prstGeom prst="rect">
            <a:avLst/>
          </a:prstGeom>
        </p:spPr>
      </p:pic>
      <p:pic>
        <p:nvPicPr>
          <p:cNvPr id="4" name="Afbeelding 3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429000"/>
            <a:ext cx="381600" cy="540000"/>
          </a:xfrm>
          <a:prstGeom prst="rect">
            <a:avLst/>
          </a:prstGeom>
        </p:spPr>
      </p:pic>
      <p:pic>
        <p:nvPicPr>
          <p:cNvPr id="6" name="Afbeelding 5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429000"/>
            <a:ext cx="381600" cy="540000"/>
          </a:xfrm>
          <a:prstGeom prst="rect">
            <a:avLst/>
          </a:prstGeom>
        </p:spPr>
      </p:pic>
      <p:pic>
        <p:nvPicPr>
          <p:cNvPr id="7" name="Afbeelding 6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429000"/>
            <a:ext cx="381600" cy="540000"/>
          </a:xfrm>
          <a:prstGeom prst="rect">
            <a:avLst/>
          </a:prstGeom>
        </p:spPr>
      </p:pic>
      <p:pic>
        <p:nvPicPr>
          <p:cNvPr id="9" name="Afbeelding 8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465064"/>
            <a:ext cx="381600" cy="540000"/>
          </a:xfrm>
          <a:prstGeom prst="rect">
            <a:avLst/>
          </a:prstGeom>
        </p:spPr>
      </p:pic>
      <p:pic>
        <p:nvPicPr>
          <p:cNvPr id="8" name="Afbeelding 7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429000"/>
            <a:ext cx="381600" cy="540000"/>
          </a:xfrm>
          <a:prstGeom prst="rect">
            <a:avLst/>
          </a:prstGeom>
        </p:spPr>
      </p:pic>
      <p:pic>
        <p:nvPicPr>
          <p:cNvPr id="108" name="Afbeelding 107" descr="man-silhouette-red-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6253" y="4653138"/>
            <a:ext cx="230266" cy="523332"/>
          </a:xfrm>
          <a:prstGeom prst="rect">
            <a:avLst/>
          </a:prstGeom>
        </p:spPr>
      </p:pic>
      <p:pic>
        <p:nvPicPr>
          <p:cNvPr id="10" name="Afbeelding 9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429000"/>
            <a:ext cx="381600" cy="54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Gerandomiseerd</a:t>
            </a:r>
            <a:r>
              <a:rPr lang="en-US" dirty="0"/>
              <a:t> experiment (RCT)</a:t>
            </a:r>
          </a:p>
        </p:txBody>
      </p:sp>
      <p:pic>
        <p:nvPicPr>
          <p:cNvPr id="5" name="Afbeelding 4" descr="co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77462">
            <a:off x="576663" y="2930079"/>
            <a:ext cx="320064" cy="97932"/>
          </a:xfrm>
          <a:prstGeom prst="rect">
            <a:avLst/>
          </a:prstGeom>
        </p:spPr>
      </p:pic>
      <p:pic>
        <p:nvPicPr>
          <p:cNvPr id="20" name="Afbeelding 19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0184" y="1895720"/>
            <a:ext cx="381600" cy="540000"/>
          </a:xfrm>
          <a:prstGeom prst="rect">
            <a:avLst/>
          </a:prstGeom>
        </p:spPr>
      </p:pic>
      <p:pic>
        <p:nvPicPr>
          <p:cNvPr id="21" name="Afbeelding 20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4984" y="2200520"/>
            <a:ext cx="381600" cy="540000"/>
          </a:xfrm>
          <a:prstGeom prst="rect">
            <a:avLst/>
          </a:prstGeom>
        </p:spPr>
      </p:pic>
      <p:pic>
        <p:nvPicPr>
          <p:cNvPr id="22" name="Afbeelding 21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7384" y="2352920"/>
            <a:ext cx="381600" cy="540000"/>
          </a:xfrm>
          <a:prstGeom prst="rect">
            <a:avLst/>
          </a:prstGeom>
        </p:spPr>
      </p:pic>
      <p:pic>
        <p:nvPicPr>
          <p:cNvPr id="23" name="Afbeelding 22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9784" y="2505320"/>
            <a:ext cx="381600" cy="540000"/>
          </a:xfrm>
          <a:prstGeom prst="rect">
            <a:avLst/>
          </a:prstGeom>
        </p:spPr>
      </p:pic>
      <p:pic>
        <p:nvPicPr>
          <p:cNvPr id="25" name="Afbeelding 24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8492" y="1905583"/>
            <a:ext cx="381600" cy="540000"/>
          </a:xfrm>
          <a:prstGeom prst="rect">
            <a:avLst/>
          </a:prstGeom>
        </p:spPr>
      </p:pic>
      <p:pic>
        <p:nvPicPr>
          <p:cNvPr id="26" name="Afbeelding 25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0892" y="2057983"/>
            <a:ext cx="381600" cy="540000"/>
          </a:xfrm>
          <a:prstGeom prst="rect">
            <a:avLst/>
          </a:prstGeom>
        </p:spPr>
      </p:pic>
      <p:pic>
        <p:nvPicPr>
          <p:cNvPr id="27" name="Afbeelding 26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292" y="2210383"/>
            <a:ext cx="381600" cy="540000"/>
          </a:xfrm>
          <a:prstGeom prst="rect">
            <a:avLst/>
          </a:prstGeom>
        </p:spPr>
      </p:pic>
      <p:pic>
        <p:nvPicPr>
          <p:cNvPr id="28" name="Afbeelding 27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5692" y="2362783"/>
            <a:ext cx="381600" cy="540000"/>
          </a:xfrm>
          <a:prstGeom prst="rect">
            <a:avLst/>
          </a:prstGeom>
        </p:spPr>
      </p:pic>
      <p:pic>
        <p:nvPicPr>
          <p:cNvPr id="29" name="Afbeelding 28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8092" y="2515183"/>
            <a:ext cx="381600" cy="540000"/>
          </a:xfrm>
          <a:prstGeom prst="rect">
            <a:avLst/>
          </a:prstGeom>
        </p:spPr>
      </p:pic>
      <p:pic>
        <p:nvPicPr>
          <p:cNvPr id="31" name="Afbeelding 30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4788" y="1905583"/>
            <a:ext cx="381600" cy="540000"/>
          </a:xfrm>
          <a:prstGeom prst="rect">
            <a:avLst/>
          </a:prstGeom>
        </p:spPr>
      </p:pic>
      <p:pic>
        <p:nvPicPr>
          <p:cNvPr id="32" name="Afbeelding 31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7188" y="2057983"/>
            <a:ext cx="381600" cy="540000"/>
          </a:xfrm>
          <a:prstGeom prst="rect">
            <a:avLst/>
          </a:prstGeom>
        </p:spPr>
      </p:pic>
      <p:pic>
        <p:nvPicPr>
          <p:cNvPr id="33" name="Afbeelding 32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9588" y="2210383"/>
            <a:ext cx="381600" cy="540000"/>
          </a:xfrm>
          <a:prstGeom prst="rect">
            <a:avLst/>
          </a:prstGeom>
        </p:spPr>
      </p:pic>
      <p:pic>
        <p:nvPicPr>
          <p:cNvPr id="34" name="Afbeelding 33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1988" y="2362783"/>
            <a:ext cx="381600" cy="540000"/>
          </a:xfrm>
          <a:prstGeom prst="rect">
            <a:avLst/>
          </a:prstGeom>
        </p:spPr>
      </p:pic>
      <p:pic>
        <p:nvPicPr>
          <p:cNvPr id="35" name="Afbeelding 34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4388" y="2515183"/>
            <a:ext cx="381600" cy="540000"/>
          </a:xfrm>
          <a:prstGeom prst="rect">
            <a:avLst/>
          </a:prstGeom>
        </p:spPr>
      </p:pic>
      <p:pic>
        <p:nvPicPr>
          <p:cNvPr id="36" name="Afbeelding 35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0228" y="1751275"/>
            <a:ext cx="381600" cy="540000"/>
          </a:xfrm>
          <a:prstGeom prst="rect">
            <a:avLst/>
          </a:prstGeom>
        </p:spPr>
      </p:pic>
      <p:pic>
        <p:nvPicPr>
          <p:cNvPr id="37" name="Afbeelding 36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628" y="1903675"/>
            <a:ext cx="381600" cy="540000"/>
          </a:xfrm>
          <a:prstGeom prst="rect">
            <a:avLst/>
          </a:prstGeom>
        </p:spPr>
      </p:pic>
      <p:pic>
        <p:nvPicPr>
          <p:cNvPr id="38" name="Afbeelding 37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9828" y="2360875"/>
            <a:ext cx="381600" cy="540000"/>
          </a:xfrm>
          <a:prstGeom prst="rect">
            <a:avLst/>
          </a:prstGeom>
        </p:spPr>
      </p:pic>
      <p:pic>
        <p:nvPicPr>
          <p:cNvPr id="39" name="Afbeelding 38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2228" y="2513275"/>
            <a:ext cx="381600" cy="540000"/>
          </a:xfrm>
          <a:prstGeom prst="rect">
            <a:avLst/>
          </a:prstGeom>
        </p:spPr>
      </p:pic>
      <p:pic>
        <p:nvPicPr>
          <p:cNvPr id="40" name="Afbeelding 39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8300" y="1744304"/>
            <a:ext cx="381600" cy="540000"/>
          </a:xfrm>
          <a:prstGeom prst="rect">
            <a:avLst/>
          </a:prstGeom>
        </p:spPr>
      </p:pic>
      <p:pic>
        <p:nvPicPr>
          <p:cNvPr id="41" name="Afbeelding 40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0700" y="1896704"/>
            <a:ext cx="381600" cy="540000"/>
          </a:xfrm>
          <a:prstGeom prst="rect">
            <a:avLst/>
          </a:prstGeom>
        </p:spPr>
      </p:pic>
      <p:pic>
        <p:nvPicPr>
          <p:cNvPr id="42" name="Afbeelding 41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3100" y="2049104"/>
            <a:ext cx="381600" cy="540000"/>
          </a:xfrm>
          <a:prstGeom prst="rect">
            <a:avLst/>
          </a:prstGeom>
        </p:spPr>
      </p:pic>
      <p:pic>
        <p:nvPicPr>
          <p:cNvPr id="43" name="Afbeelding 42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5500" y="2201504"/>
            <a:ext cx="381600" cy="540000"/>
          </a:xfrm>
          <a:prstGeom prst="rect">
            <a:avLst/>
          </a:prstGeom>
        </p:spPr>
      </p:pic>
      <p:pic>
        <p:nvPicPr>
          <p:cNvPr id="44" name="Afbeelding 43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7900" y="2353904"/>
            <a:ext cx="381600" cy="540000"/>
          </a:xfrm>
          <a:prstGeom prst="rect">
            <a:avLst/>
          </a:prstGeom>
        </p:spPr>
      </p:pic>
      <p:pic>
        <p:nvPicPr>
          <p:cNvPr id="45" name="Afbeelding 44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0300" y="2506304"/>
            <a:ext cx="381600" cy="540000"/>
          </a:xfrm>
          <a:prstGeom prst="rect">
            <a:avLst/>
          </a:prstGeom>
        </p:spPr>
      </p:pic>
      <p:pic>
        <p:nvPicPr>
          <p:cNvPr id="46" name="Afbeelding 45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4364" y="1753183"/>
            <a:ext cx="381600" cy="540000"/>
          </a:xfrm>
          <a:prstGeom prst="rect">
            <a:avLst/>
          </a:prstGeom>
        </p:spPr>
      </p:pic>
      <p:pic>
        <p:nvPicPr>
          <p:cNvPr id="47" name="Afbeelding 46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764" y="1905583"/>
            <a:ext cx="381600" cy="540000"/>
          </a:xfrm>
          <a:prstGeom prst="rect">
            <a:avLst/>
          </a:prstGeom>
        </p:spPr>
      </p:pic>
      <p:pic>
        <p:nvPicPr>
          <p:cNvPr id="48" name="Afbeelding 47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9164" y="2057983"/>
            <a:ext cx="381600" cy="540000"/>
          </a:xfrm>
          <a:prstGeom prst="rect">
            <a:avLst/>
          </a:prstGeom>
        </p:spPr>
      </p:pic>
      <p:pic>
        <p:nvPicPr>
          <p:cNvPr id="49" name="Afbeelding 48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1564" y="2210383"/>
            <a:ext cx="381600" cy="540000"/>
          </a:xfrm>
          <a:prstGeom prst="rect">
            <a:avLst/>
          </a:prstGeom>
        </p:spPr>
      </p:pic>
      <p:pic>
        <p:nvPicPr>
          <p:cNvPr id="50" name="Afbeelding 49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3964" y="2362783"/>
            <a:ext cx="381600" cy="540000"/>
          </a:xfrm>
          <a:prstGeom prst="rect">
            <a:avLst/>
          </a:prstGeom>
        </p:spPr>
      </p:pic>
      <p:pic>
        <p:nvPicPr>
          <p:cNvPr id="51" name="Afbeelding 50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6364" y="2515183"/>
            <a:ext cx="381600" cy="540000"/>
          </a:xfrm>
          <a:prstGeom prst="rect">
            <a:avLst/>
          </a:prstGeom>
        </p:spPr>
      </p:pic>
      <p:pic>
        <p:nvPicPr>
          <p:cNvPr id="52" name="Afbeelding 51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2184" y="2657720"/>
            <a:ext cx="381600" cy="540000"/>
          </a:xfrm>
          <a:prstGeom prst="rect">
            <a:avLst/>
          </a:prstGeom>
        </p:spPr>
      </p:pic>
      <p:pic>
        <p:nvPicPr>
          <p:cNvPr id="53" name="Afbeelding 52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6788" y="2667583"/>
            <a:ext cx="381600" cy="540000"/>
          </a:xfrm>
          <a:prstGeom prst="rect">
            <a:avLst/>
          </a:prstGeom>
        </p:spPr>
      </p:pic>
      <p:pic>
        <p:nvPicPr>
          <p:cNvPr id="54" name="Afbeelding 53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4628" y="2665675"/>
            <a:ext cx="381600" cy="540000"/>
          </a:xfrm>
          <a:prstGeom prst="rect">
            <a:avLst/>
          </a:prstGeom>
        </p:spPr>
      </p:pic>
      <p:pic>
        <p:nvPicPr>
          <p:cNvPr id="55" name="Afbeelding 54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2700" y="2658704"/>
            <a:ext cx="381600" cy="540000"/>
          </a:xfrm>
          <a:prstGeom prst="rect">
            <a:avLst/>
          </a:prstGeom>
        </p:spPr>
      </p:pic>
      <p:pic>
        <p:nvPicPr>
          <p:cNvPr id="56" name="Afbeelding 55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8764" y="2667583"/>
            <a:ext cx="381600" cy="540000"/>
          </a:xfrm>
          <a:prstGeom prst="rect">
            <a:avLst/>
          </a:prstGeom>
        </p:spPr>
      </p:pic>
      <p:pic>
        <p:nvPicPr>
          <p:cNvPr id="57" name="Afbeelding 56" descr="man-silhouette-red-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8150" y="1906387"/>
            <a:ext cx="230266" cy="523332"/>
          </a:xfrm>
          <a:prstGeom prst="rect">
            <a:avLst/>
          </a:prstGeom>
        </p:spPr>
      </p:pic>
      <p:pic>
        <p:nvPicPr>
          <p:cNvPr id="58" name="Afbeelding 57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584" y="2048120"/>
            <a:ext cx="381600" cy="540000"/>
          </a:xfrm>
          <a:prstGeom prst="rect">
            <a:avLst/>
          </a:prstGeom>
        </p:spPr>
      </p:pic>
      <p:pic>
        <p:nvPicPr>
          <p:cNvPr id="59" name="Afbeelding 58" descr="man-silhouette-red-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9853" y="2535410"/>
            <a:ext cx="230266" cy="523332"/>
          </a:xfrm>
          <a:prstGeom prst="rect">
            <a:avLst/>
          </a:prstGeom>
        </p:spPr>
      </p:pic>
      <p:pic>
        <p:nvPicPr>
          <p:cNvPr id="60" name="Afbeelding 59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0492" y="2667583"/>
            <a:ext cx="381600" cy="540000"/>
          </a:xfrm>
          <a:prstGeom prst="rect">
            <a:avLst/>
          </a:prstGeom>
        </p:spPr>
      </p:pic>
      <p:pic>
        <p:nvPicPr>
          <p:cNvPr id="61" name="Afbeelding 60" descr="man-silhouette-red-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8174" y="2065035"/>
            <a:ext cx="230266" cy="523332"/>
          </a:xfrm>
          <a:prstGeom prst="rect">
            <a:avLst/>
          </a:prstGeom>
        </p:spPr>
      </p:pic>
      <p:pic>
        <p:nvPicPr>
          <p:cNvPr id="62" name="Afbeelding 61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5028" y="2056075"/>
            <a:ext cx="381600" cy="540000"/>
          </a:xfrm>
          <a:prstGeom prst="rect">
            <a:avLst/>
          </a:prstGeom>
        </p:spPr>
      </p:pic>
      <p:pic>
        <p:nvPicPr>
          <p:cNvPr id="63" name="Afbeelding 62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7428" y="2208475"/>
            <a:ext cx="381600" cy="540000"/>
          </a:xfrm>
          <a:prstGeom prst="rect">
            <a:avLst/>
          </a:prstGeom>
        </p:spPr>
      </p:pic>
      <p:pic>
        <p:nvPicPr>
          <p:cNvPr id="65" name="Afbeelding 64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9509" y="4781435"/>
            <a:ext cx="381600" cy="540000"/>
          </a:xfrm>
          <a:prstGeom prst="rect">
            <a:avLst/>
          </a:prstGeom>
        </p:spPr>
      </p:pic>
      <p:pic>
        <p:nvPicPr>
          <p:cNvPr id="66" name="Afbeelding 65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4309" y="5086235"/>
            <a:ext cx="381600" cy="540000"/>
          </a:xfrm>
          <a:prstGeom prst="rect">
            <a:avLst/>
          </a:prstGeom>
        </p:spPr>
      </p:pic>
      <p:pic>
        <p:nvPicPr>
          <p:cNvPr id="67" name="Afbeelding 66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6709" y="5238635"/>
            <a:ext cx="381600" cy="540000"/>
          </a:xfrm>
          <a:prstGeom prst="rect">
            <a:avLst/>
          </a:prstGeom>
        </p:spPr>
      </p:pic>
      <p:pic>
        <p:nvPicPr>
          <p:cNvPr id="68" name="Afbeelding 67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9109" y="5391035"/>
            <a:ext cx="381600" cy="540000"/>
          </a:xfrm>
          <a:prstGeom prst="rect">
            <a:avLst/>
          </a:prstGeom>
        </p:spPr>
      </p:pic>
      <p:pic>
        <p:nvPicPr>
          <p:cNvPr id="70" name="Afbeelding 69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7817" y="4791296"/>
            <a:ext cx="381600" cy="540000"/>
          </a:xfrm>
          <a:prstGeom prst="rect">
            <a:avLst/>
          </a:prstGeom>
        </p:spPr>
      </p:pic>
      <p:pic>
        <p:nvPicPr>
          <p:cNvPr id="71" name="Afbeelding 70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0217" y="4943696"/>
            <a:ext cx="381600" cy="540000"/>
          </a:xfrm>
          <a:prstGeom prst="rect">
            <a:avLst/>
          </a:prstGeom>
        </p:spPr>
      </p:pic>
      <p:pic>
        <p:nvPicPr>
          <p:cNvPr id="72" name="Afbeelding 71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2617" y="5096096"/>
            <a:ext cx="381600" cy="540000"/>
          </a:xfrm>
          <a:prstGeom prst="rect">
            <a:avLst/>
          </a:prstGeom>
        </p:spPr>
      </p:pic>
      <p:pic>
        <p:nvPicPr>
          <p:cNvPr id="73" name="Afbeelding 72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5017" y="5248496"/>
            <a:ext cx="381600" cy="540000"/>
          </a:xfrm>
          <a:prstGeom prst="rect">
            <a:avLst/>
          </a:prstGeom>
        </p:spPr>
      </p:pic>
      <p:pic>
        <p:nvPicPr>
          <p:cNvPr id="74" name="Afbeelding 73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7417" y="5400896"/>
            <a:ext cx="381600" cy="540000"/>
          </a:xfrm>
          <a:prstGeom prst="rect">
            <a:avLst/>
          </a:prstGeom>
        </p:spPr>
      </p:pic>
      <p:pic>
        <p:nvPicPr>
          <p:cNvPr id="76" name="Afbeelding 75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6513" y="4943696"/>
            <a:ext cx="381600" cy="540000"/>
          </a:xfrm>
          <a:prstGeom prst="rect">
            <a:avLst/>
          </a:prstGeom>
        </p:spPr>
      </p:pic>
      <p:pic>
        <p:nvPicPr>
          <p:cNvPr id="77" name="Afbeelding 76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8913" y="5096096"/>
            <a:ext cx="381600" cy="540000"/>
          </a:xfrm>
          <a:prstGeom prst="rect">
            <a:avLst/>
          </a:prstGeom>
        </p:spPr>
      </p:pic>
      <p:pic>
        <p:nvPicPr>
          <p:cNvPr id="78" name="Afbeelding 77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1313" y="5248496"/>
            <a:ext cx="381600" cy="540000"/>
          </a:xfrm>
          <a:prstGeom prst="rect">
            <a:avLst/>
          </a:prstGeom>
        </p:spPr>
      </p:pic>
      <p:pic>
        <p:nvPicPr>
          <p:cNvPr id="79" name="Afbeelding 78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3713" y="5400896"/>
            <a:ext cx="381600" cy="540000"/>
          </a:xfrm>
          <a:prstGeom prst="rect">
            <a:avLst/>
          </a:prstGeom>
        </p:spPr>
      </p:pic>
      <p:pic>
        <p:nvPicPr>
          <p:cNvPr id="80" name="Afbeelding 79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9553" y="4636988"/>
            <a:ext cx="381600" cy="540000"/>
          </a:xfrm>
          <a:prstGeom prst="rect">
            <a:avLst/>
          </a:prstGeom>
        </p:spPr>
      </p:pic>
      <p:pic>
        <p:nvPicPr>
          <p:cNvPr id="81" name="Afbeelding 80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1953" y="4789388"/>
            <a:ext cx="381600" cy="540000"/>
          </a:xfrm>
          <a:prstGeom prst="rect">
            <a:avLst/>
          </a:prstGeom>
        </p:spPr>
      </p:pic>
      <p:pic>
        <p:nvPicPr>
          <p:cNvPr id="82" name="Afbeelding 81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9153" y="5246588"/>
            <a:ext cx="381600" cy="540000"/>
          </a:xfrm>
          <a:prstGeom prst="rect">
            <a:avLst/>
          </a:prstGeom>
        </p:spPr>
      </p:pic>
      <p:pic>
        <p:nvPicPr>
          <p:cNvPr id="83" name="Afbeelding 82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1553" y="5398988"/>
            <a:ext cx="381600" cy="540000"/>
          </a:xfrm>
          <a:prstGeom prst="rect">
            <a:avLst/>
          </a:prstGeom>
        </p:spPr>
      </p:pic>
      <p:pic>
        <p:nvPicPr>
          <p:cNvPr id="84" name="Afbeelding 83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7625" y="4630017"/>
            <a:ext cx="381600" cy="540000"/>
          </a:xfrm>
          <a:prstGeom prst="rect">
            <a:avLst/>
          </a:prstGeom>
        </p:spPr>
      </p:pic>
      <p:pic>
        <p:nvPicPr>
          <p:cNvPr id="85" name="Afbeelding 84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0025" y="4782419"/>
            <a:ext cx="381600" cy="540000"/>
          </a:xfrm>
          <a:prstGeom prst="rect">
            <a:avLst/>
          </a:prstGeom>
        </p:spPr>
      </p:pic>
      <p:pic>
        <p:nvPicPr>
          <p:cNvPr id="86" name="Afbeelding 85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2425" y="4934819"/>
            <a:ext cx="381600" cy="540000"/>
          </a:xfrm>
          <a:prstGeom prst="rect">
            <a:avLst/>
          </a:prstGeom>
        </p:spPr>
      </p:pic>
      <p:pic>
        <p:nvPicPr>
          <p:cNvPr id="87" name="Afbeelding 86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4825" y="5087219"/>
            <a:ext cx="381600" cy="540000"/>
          </a:xfrm>
          <a:prstGeom prst="rect">
            <a:avLst/>
          </a:prstGeom>
        </p:spPr>
      </p:pic>
      <p:pic>
        <p:nvPicPr>
          <p:cNvPr id="88" name="Afbeelding 87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7225" y="5239619"/>
            <a:ext cx="381600" cy="540000"/>
          </a:xfrm>
          <a:prstGeom prst="rect">
            <a:avLst/>
          </a:prstGeom>
        </p:spPr>
      </p:pic>
      <p:pic>
        <p:nvPicPr>
          <p:cNvPr id="89" name="Afbeelding 88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9625" y="5392019"/>
            <a:ext cx="381600" cy="540000"/>
          </a:xfrm>
          <a:prstGeom prst="rect">
            <a:avLst/>
          </a:prstGeom>
        </p:spPr>
      </p:pic>
      <p:pic>
        <p:nvPicPr>
          <p:cNvPr id="90" name="Afbeelding 89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3689" y="4638896"/>
            <a:ext cx="381600" cy="540000"/>
          </a:xfrm>
          <a:prstGeom prst="rect">
            <a:avLst/>
          </a:prstGeom>
        </p:spPr>
      </p:pic>
      <p:pic>
        <p:nvPicPr>
          <p:cNvPr id="91" name="Afbeelding 90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089" y="4791296"/>
            <a:ext cx="381600" cy="540000"/>
          </a:xfrm>
          <a:prstGeom prst="rect">
            <a:avLst/>
          </a:prstGeom>
        </p:spPr>
      </p:pic>
      <p:pic>
        <p:nvPicPr>
          <p:cNvPr id="92" name="Afbeelding 91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8489" y="4943696"/>
            <a:ext cx="381600" cy="540000"/>
          </a:xfrm>
          <a:prstGeom prst="rect">
            <a:avLst/>
          </a:prstGeom>
        </p:spPr>
      </p:pic>
      <p:pic>
        <p:nvPicPr>
          <p:cNvPr id="93" name="Afbeelding 92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289" y="5248496"/>
            <a:ext cx="381600" cy="540000"/>
          </a:xfrm>
          <a:prstGeom prst="rect">
            <a:avLst/>
          </a:prstGeom>
        </p:spPr>
      </p:pic>
      <p:pic>
        <p:nvPicPr>
          <p:cNvPr id="94" name="Afbeelding 93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5689" y="5400896"/>
            <a:ext cx="381600" cy="540000"/>
          </a:xfrm>
          <a:prstGeom prst="rect">
            <a:avLst/>
          </a:prstGeom>
        </p:spPr>
      </p:pic>
      <p:pic>
        <p:nvPicPr>
          <p:cNvPr id="95" name="Afbeelding 94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1509" y="5543435"/>
            <a:ext cx="381600" cy="540000"/>
          </a:xfrm>
          <a:prstGeom prst="rect">
            <a:avLst/>
          </a:prstGeom>
        </p:spPr>
      </p:pic>
      <p:pic>
        <p:nvPicPr>
          <p:cNvPr id="96" name="Afbeelding 95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6113" y="5553296"/>
            <a:ext cx="381600" cy="540000"/>
          </a:xfrm>
          <a:prstGeom prst="rect">
            <a:avLst/>
          </a:prstGeom>
        </p:spPr>
      </p:pic>
      <p:pic>
        <p:nvPicPr>
          <p:cNvPr id="97" name="Afbeelding 96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3953" y="5551388"/>
            <a:ext cx="381600" cy="540000"/>
          </a:xfrm>
          <a:prstGeom prst="rect">
            <a:avLst/>
          </a:prstGeom>
        </p:spPr>
      </p:pic>
      <p:pic>
        <p:nvPicPr>
          <p:cNvPr id="98" name="Afbeelding 97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2025" y="5544419"/>
            <a:ext cx="381600" cy="540000"/>
          </a:xfrm>
          <a:prstGeom prst="rect">
            <a:avLst/>
          </a:prstGeom>
        </p:spPr>
      </p:pic>
      <p:pic>
        <p:nvPicPr>
          <p:cNvPr id="99" name="Afbeelding 98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8089" y="5553296"/>
            <a:ext cx="381600" cy="540000"/>
          </a:xfrm>
          <a:prstGeom prst="rect">
            <a:avLst/>
          </a:prstGeom>
        </p:spPr>
      </p:pic>
      <p:pic>
        <p:nvPicPr>
          <p:cNvPr id="100" name="Afbeelding 99" descr="man-silhouette-red-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7475" y="4792102"/>
            <a:ext cx="230266" cy="523332"/>
          </a:xfrm>
          <a:prstGeom prst="rect">
            <a:avLst/>
          </a:prstGeom>
        </p:spPr>
      </p:pic>
      <p:pic>
        <p:nvPicPr>
          <p:cNvPr id="101" name="Afbeelding 100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1909" y="4933835"/>
            <a:ext cx="381600" cy="540000"/>
          </a:xfrm>
          <a:prstGeom prst="rect">
            <a:avLst/>
          </a:prstGeom>
        </p:spPr>
      </p:pic>
      <p:pic>
        <p:nvPicPr>
          <p:cNvPr id="102" name="Afbeelding 101" descr="man-silhouette-red-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9178" y="5421123"/>
            <a:ext cx="230266" cy="523332"/>
          </a:xfrm>
          <a:prstGeom prst="rect">
            <a:avLst/>
          </a:prstGeom>
        </p:spPr>
      </p:pic>
      <p:pic>
        <p:nvPicPr>
          <p:cNvPr id="103" name="Afbeelding 102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9817" y="5553296"/>
            <a:ext cx="381600" cy="540000"/>
          </a:xfrm>
          <a:prstGeom prst="rect">
            <a:avLst/>
          </a:prstGeom>
        </p:spPr>
      </p:pic>
      <p:pic>
        <p:nvPicPr>
          <p:cNvPr id="104" name="Afbeelding 103" descr="man-silhouette-red-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7499" y="4950750"/>
            <a:ext cx="230266" cy="523332"/>
          </a:xfrm>
          <a:prstGeom prst="rect">
            <a:avLst/>
          </a:prstGeom>
        </p:spPr>
      </p:pic>
      <p:pic>
        <p:nvPicPr>
          <p:cNvPr id="105" name="Afbeelding 104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4353" y="4941788"/>
            <a:ext cx="381600" cy="540000"/>
          </a:xfrm>
          <a:prstGeom prst="rect">
            <a:avLst/>
          </a:prstGeom>
        </p:spPr>
      </p:pic>
      <p:pic>
        <p:nvPicPr>
          <p:cNvPr id="106" name="Afbeelding 105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6753" y="5094188"/>
            <a:ext cx="381600" cy="540000"/>
          </a:xfrm>
          <a:prstGeom prst="rect">
            <a:avLst/>
          </a:prstGeom>
        </p:spPr>
      </p:pic>
      <p:pic>
        <p:nvPicPr>
          <p:cNvPr id="107" name="Afbeelding 106" descr="man-silhouette-red-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963551"/>
            <a:ext cx="230266" cy="523332"/>
          </a:xfrm>
          <a:prstGeom prst="rect">
            <a:avLst/>
          </a:prstGeom>
        </p:spPr>
      </p:pic>
      <p:pic>
        <p:nvPicPr>
          <p:cNvPr id="109" name="Afbeelding 108" descr="man-silhouette-red-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0876" y="5564631"/>
            <a:ext cx="230266" cy="523332"/>
          </a:xfrm>
          <a:prstGeom prst="rect">
            <a:avLst/>
          </a:prstGeom>
        </p:spPr>
      </p:pic>
      <p:pic>
        <p:nvPicPr>
          <p:cNvPr id="110" name="Afbeelding 109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4113" y="4791296"/>
            <a:ext cx="381600" cy="540000"/>
          </a:xfrm>
          <a:prstGeom prst="rect">
            <a:avLst/>
          </a:prstGeom>
        </p:spPr>
      </p:pic>
      <p:pic>
        <p:nvPicPr>
          <p:cNvPr id="111" name="Afbeelding 110" descr="per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0889" y="5096096"/>
            <a:ext cx="381600" cy="540000"/>
          </a:xfrm>
          <a:prstGeom prst="rect">
            <a:avLst/>
          </a:prstGeom>
        </p:spPr>
      </p:pic>
      <p:pic>
        <p:nvPicPr>
          <p:cNvPr id="113" name="Afbeelding 112" descr="co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77462">
            <a:off x="569051" y="2930079"/>
            <a:ext cx="320064" cy="97932"/>
          </a:xfrm>
          <a:prstGeom prst="rect">
            <a:avLst/>
          </a:prstGeom>
        </p:spPr>
      </p:pic>
      <p:pic>
        <p:nvPicPr>
          <p:cNvPr id="114" name="Afbeelding 113" descr="co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77462">
            <a:off x="558907" y="2921503"/>
            <a:ext cx="320064" cy="97932"/>
          </a:xfrm>
          <a:prstGeom prst="rect">
            <a:avLst/>
          </a:prstGeom>
        </p:spPr>
      </p:pic>
      <p:pic>
        <p:nvPicPr>
          <p:cNvPr id="115" name="Afbeelding 114" descr="co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77462">
            <a:off x="587015" y="2902763"/>
            <a:ext cx="320064" cy="97932"/>
          </a:xfrm>
          <a:prstGeom prst="rect">
            <a:avLst/>
          </a:prstGeom>
        </p:spPr>
      </p:pic>
      <p:pic>
        <p:nvPicPr>
          <p:cNvPr id="116" name="Afbeelding 115" descr="co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77462">
            <a:off x="567785" y="2929095"/>
            <a:ext cx="320064" cy="97932"/>
          </a:xfrm>
          <a:prstGeom prst="rect">
            <a:avLst/>
          </a:prstGeom>
        </p:spPr>
      </p:pic>
      <p:sp>
        <p:nvSpPr>
          <p:cNvPr id="4098" name="AutoShape 2" descr="Afbeeldingsresultaat voor pill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Afbeeldingsresultaat voor pill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ep 118"/>
          <p:cNvGrpSpPr/>
          <p:nvPr/>
        </p:nvGrpSpPr>
        <p:grpSpPr>
          <a:xfrm>
            <a:off x="1898826" y="2015147"/>
            <a:ext cx="432048" cy="693775"/>
            <a:chOff x="1584160" y="2132856"/>
            <a:chExt cx="432048" cy="693774"/>
          </a:xfrm>
        </p:grpSpPr>
        <p:pic>
          <p:nvPicPr>
            <p:cNvPr id="117" name="Afbeelding 116" descr="download (1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9712" y="2492896"/>
              <a:ext cx="360000" cy="333734"/>
            </a:xfrm>
            <a:prstGeom prst="rect">
              <a:avLst/>
            </a:prstGeom>
          </p:spPr>
        </p:pic>
        <p:sp>
          <p:nvSpPr>
            <p:cNvPr id="118" name="Tekstvak 117"/>
            <p:cNvSpPr txBox="1"/>
            <p:nvPr/>
          </p:nvSpPr>
          <p:spPr>
            <a:xfrm>
              <a:off x="1584160" y="2132856"/>
              <a:ext cx="43204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</a:t>
              </a:r>
            </a:p>
          </p:txBody>
        </p:sp>
      </p:grpSp>
      <p:grpSp>
        <p:nvGrpSpPr>
          <p:cNvPr id="11" name="Groep 119"/>
          <p:cNvGrpSpPr/>
          <p:nvPr/>
        </p:nvGrpSpPr>
        <p:grpSpPr>
          <a:xfrm>
            <a:off x="1898826" y="5085186"/>
            <a:ext cx="432048" cy="693775"/>
            <a:chOff x="1584160" y="2132856"/>
            <a:chExt cx="432048" cy="693774"/>
          </a:xfrm>
        </p:grpSpPr>
        <p:pic>
          <p:nvPicPr>
            <p:cNvPr id="121" name="Afbeelding 120" descr="download (1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9712" y="2492896"/>
              <a:ext cx="360000" cy="333734"/>
            </a:xfrm>
            <a:prstGeom prst="rect">
              <a:avLst/>
            </a:prstGeom>
          </p:spPr>
        </p:pic>
        <p:sp>
          <p:nvSpPr>
            <p:cNvPr id="122" name="Tekstvak 121"/>
            <p:cNvSpPr txBox="1"/>
            <p:nvPr/>
          </p:nvSpPr>
          <p:spPr>
            <a:xfrm>
              <a:off x="1584160" y="2132856"/>
              <a:ext cx="43204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grpSp>
        <p:nvGrpSpPr>
          <p:cNvPr id="12" name="Groep 122"/>
          <p:cNvGrpSpPr/>
          <p:nvPr/>
        </p:nvGrpSpPr>
        <p:grpSpPr>
          <a:xfrm>
            <a:off x="467544" y="1988840"/>
            <a:ext cx="1008112" cy="1368152"/>
            <a:chOff x="611560" y="1988840"/>
            <a:chExt cx="1008112" cy="1368152"/>
          </a:xfrm>
        </p:grpSpPr>
        <p:sp>
          <p:nvSpPr>
            <p:cNvPr id="124" name="Rechthoek 123"/>
            <p:cNvSpPr/>
            <p:nvPr/>
          </p:nvSpPr>
          <p:spPr>
            <a:xfrm>
              <a:off x="611560" y="1988840"/>
              <a:ext cx="1008112" cy="13681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hthoek 124"/>
            <p:cNvSpPr/>
            <p:nvPr/>
          </p:nvSpPr>
          <p:spPr>
            <a:xfrm>
              <a:off x="755576" y="2276872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hthoek 125"/>
            <p:cNvSpPr/>
            <p:nvPr/>
          </p:nvSpPr>
          <p:spPr>
            <a:xfrm>
              <a:off x="755576" y="2492896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hthoek 126"/>
            <p:cNvSpPr/>
            <p:nvPr/>
          </p:nvSpPr>
          <p:spPr>
            <a:xfrm>
              <a:off x="755576" y="2708920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hthoek 127"/>
            <p:cNvSpPr/>
            <p:nvPr/>
          </p:nvSpPr>
          <p:spPr>
            <a:xfrm>
              <a:off x="755576" y="2924944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Rechte verbindingslijn 128"/>
            <p:cNvCxnSpPr/>
            <p:nvPr/>
          </p:nvCxnSpPr>
          <p:spPr>
            <a:xfrm>
              <a:off x="971600" y="2420888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Rechte verbindingslijn 129"/>
            <p:cNvCxnSpPr/>
            <p:nvPr/>
          </p:nvCxnSpPr>
          <p:spPr>
            <a:xfrm>
              <a:off x="971600" y="2636912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Rechte verbindingslijn 130"/>
            <p:cNvCxnSpPr/>
            <p:nvPr/>
          </p:nvCxnSpPr>
          <p:spPr>
            <a:xfrm>
              <a:off x="971600" y="2852936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Rechte verbindingslijn 131"/>
            <p:cNvCxnSpPr/>
            <p:nvPr/>
          </p:nvCxnSpPr>
          <p:spPr>
            <a:xfrm>
              <a:off x="971600" y="3068960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Vermenigvuldigen 132"/>
            <p:cNvSpPr/>
            <p:nvPr/>
          </p:nvSpPr>
          <p:spPr>
            <a:xfrm>
              <a:off x="727812" y="2492896"/>
              <a:ext cx="216024" cy="144016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4" name="Afbeelding 133" descr="downlo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501009"/>
            <a:ext cx="1080000" cy="1073251"/>
          </a:xfrm>
          <a:prstGeom prst="rect">
            <a:avLst/>
          </a:prstGeom>
        </p:spPr>
      </p:pic>
      <p:pic>
        <p:nvPicPr>
          <p:cNvPr id="135" name="Afbeelding 134" descr="downloa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653136"/>
            <a:ext cx="1080000" cy="12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17604 -0.2493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23906 -0.249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17604 0.170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8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23906 0.170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8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876E-6 L 0.30208 -0.25445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-127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30208 0.170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85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3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4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29000"/>
                            </p:stCondLst>
                            <p:childTnLst>
                              <p:par>
                                <p:cTn id="4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Onderzoeksontwerpen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rijtje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814635"/>
            <a:ext cx="2016000" cy="4125365"/>
          </a:xfrm>
        </p:spPr>
        <p:txBody>
          <a:bodyPr/>
          <a:lstStyle/>
          <a:p>
            <a:pPr>
              <a:buNone/>
            </a:pPr>
            <a:r>
              <a:rPr lang="en-US" b="1" dirty="0" err="1"/>
              <a:t>Dwarsdoorsnede</a:t>
            </a:r>
            <a:endParaRPr lang="en-US" b="1" dirty="0"/>
          </a:p>
          <a:p>
            <a:pPr marL="177800" indent="-177800"/>
            <a:r>
              <a:rPr lang="en-US" dirty="0"/>
              <a:t>Hoe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ziekte</a:t>
            </a:r>
            <a:r>
              <a:rPr lang="en-US" dirty="0"/>
              <a:t> voor?</a:t>
            </a:r>
          </a:p>
          <a:p>
            <a:pPr marL="177800" indent="-177800"/>
            <a:endParaRPr lang="en-US" dirty="0"/>
          </a:p>
          <a:p>
            <a:pPr marL="177800" indent="-177800">
              <a:buNone/>
            </a:pPr>
            <a:r>
              <a:rPr lang="en-US" dirty="0"/>
              <a:t>+ </a:t>
            </a:r>
            <a:r>
              <a:rPr lang="en-US" dirty="0" err="1"/>
              <a:t>Snel</a:t>
            </a:r>
            <a:r>
              <a:rPr lang="en-US" dirty="0"/>
              <a:t> en </a:t>
            </a:r>
            <a:r>
              <a:rPr lang="en-US" dirty="0" err="1"/>
              <a:t>relatief</a:t>
            </a:r>
            <a:r>
              <a:rPr lang="en-US" dirty="0"/>
              <a:t> </a:t>
            </a:r>
            <a:r>
              <a:rPr lang="en-US" dirty="0" err="1"/>
              <a:t>goedkoop</a:t>
            </a:r>
            <a:endParaRPr lang="en-US" dirty="0"/>
          </a:p>
          <a:p>
            <a:pPr marL="177800" indent="-177800">
              <a:buNone/>
            </a:pPr>
            <a:endParaRPr lang="en-US" dirty="0"/>
          </a:p>
          <a:p>
            <a:pPr marL="177800" indent="-177800">
              <a:buNone/>
            </a:pPr>
            <a:endParaRPr lang="en-US" dirty="0"/>
          </a:p>
          <a:p>
            <a:pPr marL="177800" indent="-177800">
              <a:buNone/>
            </a:pPr>
            <a:endParaRPr lang="en-US" dirty="0"/>
          </a:p>
          <a:p>
            <a:pPr marL="177800" indent="-177800">
              <a:buNone/>
            </a:pPr>
            <a:r>
              <a:rPr lang="en-US" dirty="0"/>
              <a:t>- 1 moment in de </a:t>
            </a:r>
            <a:r>
              <a:rPr lang="en-US" dirty="0" err="1"/>
              <a:t>tijd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oorzaak-gevolg</a:t>
            </a:r>
            <a:r>
              <a:rPr lang="en-US" dirty="0"/>
              <a:t> </a:t>
            </a:r>
            <a:r>
              <a:rPr lang="en-US" dirty="0" err="1"/>
              <a:t>relaties</a:t>
            </a:r>
            <a:endParaRPr lang="en-US" dirty="0"/>
          </a:p>
          <a:p>
            <a:pPr marL="177800" indent="-177800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2547122" y="1809312"/>
            <a:ext cx="2016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22263" marR="0" lvl="0" indent="-3222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Patiënt-</a:t>
            </a:r>
            <a:r>
              <a:rPr lang="en-US" sz="2000" b="1" noProof="0" dirty="0" err="1"/>
              <a:t>controle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err="1"/>
              <a:t>Wat</a:t>
            </a:r>
            <a:r>
              <a:rPr lang="en-US" sz="2000" dirty="0"/>
              <a:t> is de </a:t>
            </a:r>
            <a:r>
              <a:rPr lang="en-US" sz="2000" dirty="0" err="1"/>
              <a:t>oorzaak</a:t>
            </a:r>
            <a:r>
              <a:rPr lang="en-US" sz="2000" dirty="0"/>
              <a:t> van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ziekte</a:t>
            </a:r>
            <a:r>
              <a:rPr lang="en-US" sz="2000" dirty="0"/>
              <a:t>?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Zeldzame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ziekten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uitkomsten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2000" baseline="0" dirty="0"/>
              <a:t>+ </a:t>
            </a:r>
            <a:r>
              <a:rPr lang="en-US" sz="2000" dirty="0" err="1"/>
              <a:t>R</a:t>
            </a:r>
            <a:r>
              <a:rPr lang="en-US" sz="2000" baseline="0" dirty="0" err="1"/>
              <a:t>elatief</a:t>
            </a:r>
            <a:r>
              <a:rPr lang="en-US" sz="2000" baseline="0" dirty="0"/>
              <a:t> </a:t>
            </a:r>
            <a:r>
              <a:rPr lang="en-US" sz="2000" baseline="0" dirty="0" err="1"/>
              <a:t>goedkoop</a:t>
            </a:r>
            <a:endParaRPr lang="en-US" sz="2000" baseline="0" dirty="0"/>
          </a:p>
          <a:p>
            <a:pPr marL="322263" marR="0" lvl="0" indent="-3222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lang="en-US" sz="2000" dirty="0"/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2000" dirty="0"/>
              <a:t>- 	</a:t>
            </a:r>
            <a:r>
              <a:rPr lang="en-US" sz="2000" dirty="0" err="1"/>
              <a:t>Terug</a:t>
            </a:r>
            <a:r>
              <a:rPr lang="en-US" sz="2000" dirty="0"/>
              <a:t> in de </a:t>
            </a:r>
            <a:r>
              <a:rPr lang="en-US" sz="2000" dirty="0" err="1"/>
              <a:t>tijd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baseline="0" dirty="0"/>
              <a:t>Informatie</a:t>
            </a:r>
            <a:r>
              <a:rPr lang="en-US" sz="2000" dirty="0"/>
              <a:t> bias</a:t>
            </a: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lang="en-US" sz="2000" dirty="0"/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lang="en-US" sz="2000" baseline="0" dirty="0"/>
          </a:p>
          <a:p>
            <a:pPr marL="322263" marR="0" lvl="0" indent="-3222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3208" y="1815037"/>
            <a:ext cx="2016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22263" marR="0" lvl="0" indent="-3222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Cohort</a:t>
            </a: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oorzaak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ziekte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err="1"/>
              <a:t>Voorspellen</a:t>
            </a:r>
            <a:r>
              <a:rPr lang="en-US" sz="2000" baseline="0" dirty="0"/>
              <a:t> van </a:t>
            </a:r>
            <a:r>
              <a:rPr lang="en-US" sz="2000" dirty="0" err="1"/>
              <a:t>ziekte</a:t>
            </a:r>
            <a:r>
              <a:rPr lang="en-US" sz="2000" dirty="0"/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blootstelling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lang="en-US" sz="2000" dirty="0"/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2000" dirty="0"/>
              <a:t>-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Duur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indent="-177800">
              <a:lnSpc>
                <a:spcPts val="2500"/>
              </a:lnSpc>
              <a:buClr>
                <a:schemeClr val="tx2"/>
              </a:buClr>
            </a:pPr>
            <a:r>
              <a:rPr lang="en-US" sz="2000" dirty="0"/>
              <a:t>- </a:t>
            </a:r>
            <a:r>
              <a:rPr lang="en-US" sz="2000" dirty="0" err="1"/>
              <a:t>Duurt</a:t>
            </a:r>
            <a:r>
              <a:rPr lang="en-US" sz="2000" dirty="0"/>
              <a:t> </a:t>
            </a:r>
            <a:r>
              <a:rPr lang="en-US" sz="2000" dirty="0" err="1"/>
              <a:t>lang</a:t>
            </a:r>
            <a:endParaRPr lang="en-US" sz="2000" dirty="0"/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597102" y="1815037"/>
            <a:ext cx="2016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22263" marR="0" lvl="0" indent="-3222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RCT</a:t>
            </a: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err="1"/>
              <a:t>Werkt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behandeling</a:t>
            </a:r>
            <a:r>
              <a:rPr lang="en-US" sz="2000" dirty="0"/>
              <a:t>?</a:t>
            </a: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behandeling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het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beste</a:t>
            </a:r>
            <a:r>
              <a:rPr lang="en-US" sz="2000" dirty="0"/>
              <a:t>?</a:t>
            </a: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confounding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bias</a:t>
            </a: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lang="en-US" sz="2000" baseline="0" dirty="0"/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Extreem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duur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Duurt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Onderzoeksvragen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Wat</a:t>
            </a:r>
            <a:r>
              <a:rPr lang="en-US" dirty="0"/>
              <a:t> is het </a:t>
            </a:r>
            <a:r>
              <a:rPr lang="en-US" dirty="0" err="1"/>
              <a:t>risico</a:t>
            </a:r>
            <a:r>
              <a:rPr lang="en-US" dirty="0"/>
              <a:t> op het </a:t>
            </a:r>
            <a:r>
              <a:rPr lang="en-US" dirty="0" err="1"/>
              <a:t>optreden</a:t>
            </a:r>
            <a:r>
              <a:rPr lang="en-US" dirty="0"/>
              <a:t> van </a:t>
            </a:r>
            <a:r>
              <a:rPr lang="en-US" dirty="0" err="1"/>
              <a:t>bijwerkingen</a:t>
            </a:r>
            <a:r>
              <a:rPr lang="en-US" dirty="0"/>
              <a:t> van </a:t>
            </a:r>
            <a:r>
              <a:rPr lang="en-US" dirty="0" err="1"/>
              <a:t>rituximab</a:t>
            </a:r>
            <a:r>
              <a:rPr lang="en-US" dirty="0"/>
              <a:t> in </a:t>
            </a:r>
            <a:r>
              <a:rPr lang="en-US" dirty="0" err="1"/>
              <a:t>vergelijking</a:t>
            </a:r>
            <a:r>
              <a:rPr lang="en-US" dirty="0"/>
              <a:t> met </a:t>
            </a:r>
            <a:r>
              <a:rPr lang="en-US" dirty="0" err="1"/>
              <a:t>cyclofosfamide</a:t>
            </a:r>
            <a:r>
              <a:rPr lang="en-US" dirty="0"/>
              <a:t> en </a:t>
            </a:r>
            <a:r>
              <a:rPr lang="en-US" dirty="0" err="1"/>
              <a:t>predison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vijf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start van </a:t>
            </a:r>
            <a:r>
              <a:rPr lang="en-US" dirty="0" err="1"/>
              <a:t>behandeling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patienten</a:t>
            </a:r>
            <a:r>
              <a:rPr lang="en-US" dirty="0"/>
              <a:t> met </a:t>
            </a:r>
            <a:r>
              <a:rPr lang="en-US" dirty="0" err="1"/>
              <a:t>nefrotisch</a:t>
            </a:r>
            <a:r>
              <a:rPr lang="en-US" dirty="0"/>
              <a:t> </a:t>
            </a:r>
            <a:r>
              <a:rPr lang="en-US" dirty="0" err="1"/>
              <a:t>syndroom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gevolg</a:t>
            </a:r>
            <a:r>
              <a:rPr lang="en-US" dirty="0"/>
              <a:t> van </a:t>
            </a:r>
            <a:r>
              <a:rPr lang="en-US" dirty="0" err="1"/>
              <a:t>membraneuze</a:t>
            </a:r>
            <a:r>
              <a:rPr lang="en-US" dirty="0"/>
              <a:t> </a:t>
            </a:r>
            <a:r>
              <a:rPr lang="en-US" dirty="0" err="1"/>
              <a:t>nefropathie</a:t>
            </a:r>
            <a:r>
              <a:rPr lang="en-US" dirty="0"/>
              <a:t>?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Wat</a:t>
            </a:r>
            <a:r>
              <a:rPr lang="en-US" dirty="0"/>
              <a:t> is de </a:t>
            </a:r>
            <a:r>
              <a:rPr lang="en-US" dirty="0" err="1"/>
              <a:t>kans</a:t>
            </a:r>
            <a:r>
              <a:rPr lang="en-US" dirty="0"/>
              <a:t> op het </a:t>
            </a:r>
            <a:r>
              <a:rPr lang="en-US" dirty="0" err="1"/>
              <a:t>optreden</a:t>
            </a:r>
            <a:r>
              <a:rPr lang="en-US" dirty="0"/>
              <a:t> van </a:t>
            </a:r>
            <a:r>
              <a:rPr lang="en-US" dirty="0" err="1"/>
              <a:t>respectievelijk</a:t>
            </a:r>
            <a:r>
              <a:rPr lang="en-US" dirty="0"/>
              <a:t>, </a:t>
            </a:r>
            <a:r>
              <a:rPr lang="en-US" dirty="0" err="1"/>
              <a:t>partiële</a:t>
            </a:r>
            <a:r>
              <a:rPr lang="en-US" dirty="0"/>
              <a:t> </a:t>
            </a:r>
            <a:r>
              <a:rPr lang="en-US" dirty="0" err="1"/>
              <a:t>remissie</a:t>
            </a:r>
            <a:r>
              <a:rPr lang="en-US" dirty="0"/>
              <a:t>, complete </a:t>
            </a:r>
            <a:r>
              <a:rPr lang="en-US" dirty="0" err="1"/>
              <a:t>remissie</a:t>
            </a:r>
            <a:r>
              <a:rPr lang="en-US" dirty="0"/>
              <a:t> en </a:t>
            </a:r>
            <a:r>
              <a:rPr lang="en-US" dirty="0" err="1"/>
              <a:t>progressief</a:t>
            </a:r>
            <a:r>
              <a:rPr lang="en-US" dirty="0"/>
              <a:t> </a:t>
            </a:r>
            <a:r>
              <a:rPr lang="en-US" dirty="0" err="1"/>
              <a:t>nierfalen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behandeling</a:t>
            </a:r>
            <a:r>
              <a:rPr lang="en-US" dirty="0"/>
              <a:t> met </a:t>
            </a:r>
            <a:r>
              <a:rPr lang="en-US" dirty="0" err="1"/>
              <a:t>rituximab</a:t>
            </a:r>
            <a:r>
              <a:rPr lang="en-US" dirty="0"/>
              <a:t> in </a:t>
            </a:r>
            <a:r>
              <a:rPr lang="en-US" dirty="0" err="1"/>
              <a:t>vergelijking</a:t>
            </a:r>
            <a:r>
              <a:rPr lang="en-US" dirty="0"/>
              <a:t> met </a:t>
            </a:r>
            <a:r>
              <a:rPr lang="en-US" dirty="0" err="1"/>
              <a:t>cyclofosfamide</a:t>
            </a:r>
            <a:r>
              <a:rPr lang="en-US" dirty="0"/>
              <a:t> en </a:t>
            </a:r>
            <a:r>
              <a:rPr lang="en-US" dirty="0" err="1"/>
              <a:t>predison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vijf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start van </a:t>
            </a:r>
            <a:r>
              <a:rPr lang="en-US" dirty="0" err="1"/>
              <a:t>behandeling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patienten</a:t>
            </a:r>
            <a:r>
              <a:rPr lang="en-US" dirty="0"/>
              <a:t> met </a:t>
            </a:r>
            <a:r>
              <a:rPr lang="en-US" dirty="0" err="1"/>
              <a:t>nefrotisch</a:t>
            </a:r>
            <a:r>
              <a:rPr lang="en-US" dirty="0"/>
              <a:t> </a:t>
            </a:r>
            <a:r>
              <a:rPr lang="en-US" dirty="0" err="1"/>
              <a:t>syndroom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gevolg</a:t>
            </a:r>
            <a:r>
              <a:rPr lang="en-US" dirty="0"/>
              <a:t> van </a:t>
            </a:r>
            <a:r>
              <a:rPr lang="en-US" dirty="0" err="1"/>
              <a:t>membraneuze</a:t>
            </a:r>
            <a:r>
              <a:rPr lang="en-US" dirty="0"/>
              <a:t> </a:t>
            </a:r>
            <a:r>
              <a:rPr lang="en-US" dirty="0" err="1"/>
              <a:t>nefropathie</a:t>
            </a:r>
            <a:r>
              <a:rPr lang="en-US" dirty="0"/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12" y="6381328"/>
            <a:ext cx="1080000" cy="26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VS_0_8_0_1_-1_0_0_8_[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teExplanationBg_1"/>
          <p:cNvSpPr txBox="1"/>
          <p:nvPr/>
        </p:nvSpPr>
        <p:spPr>
          <a:xfrm>
            <a:off x="0" y="5850433"/>
            <a:ext cx="9144000" cy="1007567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k_v_VT_0_8_0_1_-1_0_0_8_[3]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1056504"/>
          </a:xfrm>
          <a:solidFill>
            <a:srgbClr val="025E97">
              <a:alpha val="0"/>
            </a:srgbClr>
          </a:solidFill>
        </p:spPr>
        <p:txBody>
          <a:bodyPr lIns="88900" tIns="38100" rIns="88900" bIns="3810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nl-NL" sz="2800" b="0" dirty="0">
                <a:latin typeface="Arial"/>
              </a:rPr>
              <a:t>Welke van de vier onderzoeksontwerpen is het meest geschikt om de onderzoeksvragen te beantwoorden?</a:t>
            </a:r>
            <a:endParaRPr lang="en-US" sz="2800" b="0" dirty="0">
              <a:latin typeface="Arial"/>
            </a:endParaRPr>
          </a:p>
        </p:txBody>
      </p:sp>
      <p:sp>
        <p:nvSpPr>
          <p:cNvPr id="3" name="VoteChoices"/>
          <p:cNvSpPr>
            <a:spLocks noGrp="1"/>
          </p:cNvSpPr>
          <p:nvPr>
            <p:ph type="body" idx="13"/>
          </p:nvPr>
        </p:nvSpPr>
        <p:spPr>
          <a:xfrm>
            <a:off x="522000" y="3428999"/>
            <a:ext cx="8100000" cy="2751839"/>
          </a:xfrm>
          <a:noFill/>
        </p:spPr>
        <p:txBody>
          <a:bodyPr lIns="88900" tIns="38100" rIns="88900" bIns="38100" anchor="t" anchorCtr="0">
            <a:noAutofit/>
          </a:bodyPr>
          <a:lstStyle/>
          <a:p>
            <a:pPr marL="508000" indent="-508000">
              <a:buClr>
                <a:srgbClr val="000000"/>
              </a:buClr>
              <a:buSzPct val="100000"/>
              <a:buAutoNum type="alphaUcPeriod"/>
            </a:pPr>
            <a:r>
              <a:rPr lang="nl-NL" sz="2400" dirty="0">
                <a:solidFill>
                  <a:srgbClr val="000000"/>
                </a:solidFill>
                <a:latin typeface="Arial"/>
              </a:rPr>
              <a:t>Dwarsdoorsnede onderzoek</a:t>
            </a:r>
          </a:p>
          <a:p>
            <a:pPr marL="508000" indent="-508000">
              <a:buClr>
                <a:srgbClr val="000000"/>
              </a:buClr>
              <a:buSzPct val="100000"/>
              <a:buAutoNum type="alphaUcPeriod"/>
            </a:pPr>
            <a:r>
              <a:rPr lang="nl-NL" sz="2400" dirty="0" err="1">
                <a:solidFill>
                  <a:srgbClr val="000000"/>
                </a:solidFill>
                <a:latin typeface="Arial"/>
              </a:rPr>
              <a:t>Patiënt-controle</a:t>
            </a:r>
            <a:r>
              <a:rPr lang="nl-NL" sz="2400" dirty="0">
                <a:solidFill>
                  <a:srgbClr val="000000"/>
                </a:solidFill>
                <a:latin typeface="Arial"/>
              </a:rPr>
              <a:t> onderzoek</a:t>
            </a:r>
          </a:p>
          <a:p>
            <a:pPr marL="508000" indent="-508000">
              <a:buClr>
                <a:srgbClr val="000000"/>
              </a:buClr>
              <a:buSzPct val="100000"/>
              <a:buAutoNum type="alphaUcPeriod"/>
            </a:pPr>
            <a:r>
              <a:rPr lang="nl-NL" sz="2400" dirty="0">
                <a:solidFill>
                  <a:srgbClr val="000000"/>
                </a:solidFill>
                <a:latin typeface="Arial"/>
              </a:rPr>
              <a:t>Cohort onderzoek</a:t>
            </a:r>
          </a:p>
          <a:p>
            <a:pPr marL="508000" indent="-508000">
              <a:buClr>
                <a:srgbClr val="000000"/>
              </a:buClr>
              <a:buSzPct val="100000"/>
              <a:buAutoNum type="alphaUcPeriod"/>
            </a:pPr>
            <a:r>
              <a:rPr lang="nl-NL" sz="2400" dirty="0">
                <a:solidFill>
                  <a:srgbClr val="000000"/>
                </a:solidFill>
                <a:latin typeface="Arial"/>
              </a:rPr>
              <a:t>Gerandomiseerde proef</a:t>
            </a:r>
          </a:p>
          <a:p>
            <a:pPr marL="457200" indent="-457200">
              <a:buClr>
                <a:srgbClr val="000000"/>
              </a:buClr>
              <a:buSzPct val="100000"/>
              <a:buAutoNum type="alphaUcPeriod"/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VotesCounter0"/>
          <p:cNvSpPr/>
          <p:nvPr/>
        </p:nvSpPr>
        <p:spPr>
          <a:xfrm>
            <a:off x="6515100" y="5384800"/>
            <a:ext cx="1428750" cy="355599"/>
          </a:xfrm>
          <a:prstGeom prst="roundRect">
            <a:avLst/>
          </a:prstGeom>
          <a:noFill/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Arial"/>
              </a:rPr>
              <a:t># Stemmen: 0</a:t>
            </a:r>
          </a:p>
        </p:txBody>
      </p:sp>
      <p:graphicFrame>
        <p:nvGraphicFramePr>
          <p:cNvPr id="12" name="ExplanationsTable_0_1_1"/>
          <p:cNvGraphicFramePr>
            <a:graphicFrameLocks noGrp="1"/>
          </p:cNvGraphicFramePr>
          <p:nvPr/>
        </p:nvGraphicFramePr>
        <p:xfrm>
          <a:off x="141731" y="5943141"/>
          <a:ext cx="8860536" cy="7310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8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5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600" b="1" i="0" u="non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Internet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Dit tekstvak wordt gebruikt om de verschillende stemmethodes uit te leggen.</a:t>
                      </a:r>
                      <a:endParaRPr lang="en-US" sz="1600" b="0" i="0" u="none" baseline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600" b="1" i="0" u="non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 juiste uitleg wordt hier ingevuld nadat u een sessie heeft gestart.</a:t>
                      </a:r>
                      <a:endParaRPr lang="en-US" sz="1600" b="0" i="0" u="none" baseline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" name="vss_group_1"/>
          <p:cNvGrpSpPr/>
          <p:nvPr/>
        </p:nvGrpSpPr>
        <p:grpSpPr>
          <a:xfrm>
            <a:off x="8020050" y="5384800"/>
            <a:ext cx="1047749" cy="355599"/>
            <a:chOff x="7645400" y="5384800"/>
            <a:chExt cx="1397000" cy="355600"/>
          </a:xfrm>
        </p:grpSpPr>
        <p:sp>
          <p:nvSpPr>
            <p:cNvPr id="16" name="vss_text_0"/>
            <p:cNvSpPr/>
            <p:nvPr/>
          </p:nvSpPr>
          <p:spPr>
            <a:xfrm>
              <a:off x="7645400" y="5384800"/>
              <a:ext cx="1397000" cy="355600"/>
            </a:xfrm>
            <a:prstGeom prst="roundRect">
              <a:avLst/>
            </a:prstGeom>
            <a:noFill/>
            <a:ln>
              <a:noFill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1"/>
                  </a:solidFill>
                  <a:latin typeface="Arial"/>
                </a:rPr>
                <a:t>Gesloten</a:t>
              </a:r>
            </a:p>
          </p:txBody>
        </p:sp>
        <p:sp>
          <p:nvSpPr>
            <p:cNvPr id="17" name="vss_light"/>
            <p:cNvSpPr/>
            <p:nvPr/>
          </p:nvSpPr>
          <p:spPr>
            <a:xfrm>
              <a:off x="7746999" y="5460998"/>
              <a:ext cx="270934" cy="2032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9" name="VotesStatusExplanation0"/>
          <p:cNvSpPr txBox="1"/>
          <p:nvPr/>
        </p:nvSpPr>
        <p:spPr>
          <a:xfrm>
            <a:off x="5867400" y="4495800"/>
            <a:ext cx="3048000" cy="635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De vraag gaat open zodra u een sessie en diavoorstelling start.</a:t>
            </a:r>
            <a:endParaRPr lang="en-US" sz="1400" i="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" name="Logo" descr="C:\Program Files\Shakespeak\layout\AddInDesignerWPF.resources\Logo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911" y="6364223"/>
            <a:ext cx="1021867" cy="310895"/>
          </a:xfrm>
          <a:prstGeom prst="rect">
            <a:avLst/>
          </a:prstGeom>
        </p:spPr>
      </p:pic>
      <p:sp>
        <p:nvSpPr>
          <p:cNvPr id="22" name="VoteExplanationOverlay"/>
          <p:cNvSpPr txBox="1"/>
          <p:nvPr/>
        </p:nvSpPr>
        <p:spPr>
          <a:xfrm>
            <a:off x="141731" y="5941959"/>
            <a:ext cx="8860535" cy="733425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406400" rIns="4064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Add-In gratis downloaden? Ga naar http://shakespeak.com/en/free-download/</a:t>
            </a:r>
            <a:endParaRPr lang="en-US" i="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RS_0_8_0_0_1_1_-1_0_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raphCopy32641"/>
          <p:cNvSpPr txBox="1"/>
          <p:nvPr/>
        </p:nvSpPr>
        <p:spPr>
          <a:xfrm>
            <a:off x="0" y="5850433"/>
            <a:ext cx="9144000" cy="1007567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k_v_RT_0_8_0_0_1_1_-1_0_[1]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1056504"/>
          </a:xfrm>
          <a:solidFill>
            <a:srgbClr val="025E97">
              <a:alpha val="0"/>
            </a:srgbClr>
          </a:solidFill>
        </p:spPr>
        <p:txBody>
          <a:bodyPr lIns="88900" tIns="38100" rIns="88900" bIns="38100" anchor="ctr" anchorCtr="0">
            <a:no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</a:pPr>
            <a:r>
              <a:rPr lang="nl-NL" sz="2800" b="0" dirty="0">
                <a:latin typeface="Arial"/>
              </a:rPr>
              <a:t>Welke van de vier onderzoeksontwerpen is het meest geschikt om de onderzoeksvragen te beantwoorden?</a:t>
            </a:r>
            <a:endParaRPr lang="en-US" sz="2800" b="0" dirty="0">
              <a:latin typeface="Arial"/>
            </a:endParaRPr>
          </a:p>
        </p:txBody>
      </p:sp>
      <p:grpSp>
        <p:nvGrpSpPr>
          <p:cNvPr id="69" name="vss_group_1"/>
          <p:cNvGrpSpPr/>
          <p:nvPr/>
        </p:nvGrpSpPr>
        <p:grpSpPr>
          <a:xfrm>
            <a:off x="8020050" y="5384800"/>
            <a:ext cx="1047749" cy="355599"/>
            <a:chOff x="7645400" y="5384800"/>
            <a:chExt cx="1397000" cy="355600"/>
          </a:xfrm>
        </p:grpSpPr>
        <p:sp>
          <p:nvSpPr>
            <p:cNvPr id="67" name="vss_text_0"/>
            <p:cNvSpPr/>
            <p:nvPr/>
          </p:nvSpPr>
          <p:spPr>
            <a:xfrm>
              <a:off x="7645400" y="5384800"/>
              <a:ext cx="1397000" cy="355600"/>
            </a:xfrm>
            <a:prstGeom prst="roundRect">
              <a:avLst/>
            </a:prstGeom>
            <a:noFill/>
            <a:ln>
              <a:noFill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1"/>
                  </a:solidFill>
                  <a:latin typeface="Arial"/>
                </a:rPr>
                <a:t>Gesloten</a:t>
              </a:r>
            </a:p>
          </p:txBody>
        </p:sp>
        <p:sp>
          <p:nvSpPr>
            <p:cNvPr id="68" name="vss_light"/>
            <p:cNvSpPr/>
            <p:nvPr/>
          </p:nvSpPr>
          <p:spPr>
            <a:xfrm>
              <a:off x="7721600" y="5461000"/>
              <a:ext cx="270934" cy="2032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  <p:pic>
        <p:nvPicPr>
          <p:cNvPr id="71" name="Logo" descr="C:\Program Files\Shakespeak\layout\AddInDesignerWPF.resources\Logo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911" y="6364223"/>
            <a:ext cx="1021867" cy="310895"/>
          </a:xfrm>
          <a:prstGeom prst="rect">
            <a:avLst/>
          </a:prstGeom>
        </p:spPr>
      </p:pic>
      <p:grpSp>
        <p:nvGrpSpPr>
          <p:cNvPr id="98" name="rg_group_1"/>
          <p:cNvGrpSpPr/>
          <p:nvPr/>
        </p:nvGrpSpPr>
        <p:grpSpPr>
          <a:xfrm>
            <a:off x="630936" y="3429000"/>
            <a:ext cx="7886700" cy="1856232"/>
            <a:chOff x="630936" y="1828800"/>
            <a:chExt cx="7886700" cy="3456432"/>
          </a:xfrm>
        </p:grpSpPr>
        <p:sp>
          <p:nvSpPr>
            <p:cNvPr id="74" name="rg_background_0"/>
            <p:cNvSpPr txBox="1"/>
            <p:nvPr/>
          </p:nvSpPr>
          <p:spPr>
            <a:xfrm>
              <a:off x="630936" y="1828800"/>
              <a:ext cx="7886700" cy="34564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endParaRPr lang="en-US"/>
            </a:p>
          </p:txBody>
        </p:sp>
        <p:sp>
          <p:nvSpPr>
            <p:cNvPr id="75" name="rg_axis_0" hidden="1"/>
            <p:cNvSpPr txBox="1"/>
            <p:nvPr/>
          </p:nvSpPr>
          <p:spPr>
            <a:xfrm>
              <a:off x="4593335" y="1866900"/>
              <a:ext cx="12700" cy="3380232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76" name="rg_axisTick_0" hidden="1"/>
            <p:cNvSpPr txBox="1"/>
            <p:nvPr/>
          </p:nvSpPr>
          <p:spPr>
            <a:xfrm>
              <a:off x="4529835" y="1866900"/>
              <a:ext cx="63500" cy="23648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77" name="rg_axisTick_1" hidden="1"/>
            <p:cNvSpPr txBox="1"/>
            <p:nvPr/>
          </p:nvSpPr>
          <p:spPr>
            <a:xfrm>
              <a:off x="4529835" y="2711959"/>
              <a:ext cx="63500" cy="23648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78" name="rg_axisTick_2" hidden="1"/>
            <p:cNvSpPr txBox="1"/>
            <p:nvPr/>
          </p:nvSpPr>
          <p:spPr>
            <a:xfrm>
              <a:off x="4529835" y="3557016"/>
              <a:ext cx="63500" cy="23648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79" name="rg_axisTick_3" hidden="1"/>
            <p:cNvSpPr txBox="1"/>
            <p:nvPr/>
          </p:nvSpPr>
          <p:spPr>
            <a:xfrm>
              <a:off x="4529835" y="4402073"/>
              <a:ext cx="63500" cy="23648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80" name="rg_axisTick_4" hidden="1"/>
            <p:cNvSpPr txBox="1"/>
            <p:nvPr/>
          </p:nvSpPr>
          <p:spPr>
            <a:xfrm>
              <a:off x="4529835" y="5223482"/>
              <a:ext cx="63500" cy="23648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81" name="rg_axisBullet_0_0"/>
            <p:cNvSpPr txBox="1"/>
            <p:nvPr/>
          </p:nvSpPr>
          <p:spPr>
            <a:xfrm>
              <a:off x="707136" y="1905000"/>
              <a:ext cx="381000" cy="768858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1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</a:rPr>
                <a:t>A.</a:t>
              </a:r>
            </a:p>
          </p:txBody>
        </p:sp>
        <p:sp>
          <p:nvSpPr>
            <p:cNvPr id="82" name="rg_axisBullet_1_0"/>
            <p:cNvSpPr txBox="1"/>
            <p:nvPr/>
          </p:nvSpPr>
          <p:spPr>
            <a:xfrm>
              <a:off x="707136" y="2750058"/>
              <a:ext cx="381000" cy="768858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1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</a:rPr>
                <a:t>B.</a:t>
              </a:r>
            </a:p>
          </p:txBody>
        </p:sp>
        <p:sp>
          <p:nvSpPr>
            <p:cNvPr id="83" name="rg_axisBullet_2_0"/>
            <p:cNvSpPr txBox="1"/>
            <p:nvPr/>
          </p:nvSpPr>
          <p:spPr>
            <a:xfrm>
              <a:off x="707136" y="3595116"/>
              <a:ext cx="381000" cy="768858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1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</a:rPr>
                <a:t>C.</a:t>
              </a:r>
            </a:p>
          </p:txBody>
        </p:sp>
        <p:sp>
          <p:nvSpPr>
            <p:cNvPr id="84" name="rg_axisBullet_3_0"/>
            <p:cNvSpPr txBox="1"/>
            <p:nvPr/>
          </p:nvSpPr>
          <p:spPr>
            <a:xfrm>
              <a:off x="707136" y="4440173"/>
              <a:ext cx="381000" cy="768858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1">
              <a:no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/>
                </a:rPr>
                <a:t>D.</a:t>
              </a:r>
            </a:p>
          </p:txBody>
        </p:sp>
        <p:sp>
          <p:nvSpPr>
            <p:cNvPr id="85" name="rg_axisLabel_0_0"/>
            <p:cNvSpPr txBox="1"/>
            <p:nvPr/>
          </p:nvSpPr>
          <p:spPr>
            <a:xfrm>
              <a:off x="1164336" y="1904998"/>
              <a:ext cx="3352798" cy="76885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alibri"/>
                </a:rPr>
                <a:t>Dwarsdoorsnede onderzoek</a:t>
              </a:r>
              <a:endParaRPr lang="en-US" sz="15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6" name="rg_axisLabel_1_0"/>
            <p:cNvSpPr txBox="1"/>
            <p:nvPr/>
          </p:nvSpPr>
          <p:spPr>
            <a:xfrm>
              <a:off x="1164336" y="2750059"/>
              <a:ext cx="3352798" cy="76885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alibri"/>
                </a:rPr>
                <a:t>Patiënt-controle onderzoek</a:t>
              </a:r>
            </a:p>
          </p:txBody>
        </p:sp>
        <p:sp>
          <p:nvSpPr>
            <p:cNvPr id="87" name="rg_axisLabel_2_0"/>
            <p:cNvSpPr txBox="1"/>
            <p:nvPr/>
          </p:nvSpPr>
          <p:spPr>
            <a:xfrm>
              <a:off x="1164336" y="3595112"/>
              <a:ext cx="3352798" cy="76885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alibri"/>
                </a:rPr>
                <a:t>Cohort onderzoek</a:t>
              </a:r>
            </a:p>
          </p:txBody>
        </p:sp>
        <p:sp>
          <p:nvSpPr>
            <p:cNvPr id="88" name="rg_axisLabel_3_0"/>
            <p:cNvSpPr txBox="1"/>
            <p:nvPr/>
          </p:nvSpPr>
          <p:spPr>
            <a:xfrm>
              <a:off x="1164336" y="4440171"/>
              <a:ext cx="3352798" cy="76885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en-US" sz="1500">
                  <a:solidFill>
                    <a:srgbClr val="000000"/>
                  </a:solidFill>
                  <a:latin typeface="Calibri"/>
                </a:rPr>
                <a:t>Gerandomiseerde proef</a:t>
              </a:r>
            </a:p>
          </p:txBody>
        </p:sp>
        <p:sp>
          <p:nvSpPr>
            <p:cNvPr id="90" name="rg_bar_0_1"/>
            <p:cNvSpPr txBox="1"/>
            <p:nvPr/>
          </p:nvSpPr>
          <p:spPr>
            <a:xfrm>
              <a:off x="4606035" y="2098928"/>
              <a:ext cx="688975" cy="381000"/>
            </a:xfrm>
            <a:prstGeom prst="roundRect">
              <a:avLst/>
            </a:prstGeom>
            <a:solidFill>
              <a:srgbClr val="FF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91" name="rg_bar_1_1"/>
            <p:cNvSpPr txBox="1"/>
            <p:nvPr/>
          </p:nvSpPr>
          <p:spPr>
            <a:xfrm>
              <a:off x="4606035" y="2943988"/>
              <a:ext cx="1377950" cy="381000"/>
            </a:xfrm>
            <a:prstGeom prst="roundRect">
              <a:avLst/>
            </a:prstGeom>
            <a:solidFill>
              <a:srgbClr val="FF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92" name="rg_bar_2_1"/>
            <p:cNvSpPr txBox="1"/>
            <p:nvPr/>
          </p:nvSpPr>
          <p:spPr>
            <a:xfrm>
              <a:off x="4606035" y="3789045"/>
              <a:ext cx="2066925" cy="381000"/>
            </a:xfrm>
            <a:prstGeom prst="roundRect">
              <a:avLst/>
            </a:prstGeom>
            <a:solidFill>
              <a:srgbClr val="FF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93" name="rg_bar_3_1"/>
            <p:cNvSpPr txBox="1"/>
            <p:nvPr/>
          </p:nvSpPr>
          <p:spPr>
            <a:xfrm>
              <a:off x="4606035" y="4634102"/>
              <a:ext cx="2755900" cy="381000"/>
            </a:xfrm>
            <a:prstGeom prst="roundRect">
              <a:avLst/>
            </a:prstGeom>
            <a:solidFill>
              <a:srgbClr val="FF0000"/>
            </a:solidFill>
          </p:spPr>
          <p:txBody>
            <a:bodyPr vert="horz" rtlCol="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94" name="rg_barLabel_0_1"/>
            <p:cNvSpPr txBox="1"/>
            <p:nvPr/>
          </p:nvSpPr>
          <p:spPr>
            <a:xfrm>
              <a:off x="5371210" y="2098928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1">
              <a:no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/>
                </a:rPr>
                <a:t>25,0%</a:t>
              </a:r>
            </a:p>
          </p:txBody>
        </p:sp>
        <p:sp>
          <p:nvSpPr>
            <p:cNvPr id="95" name="rg_barLabel_1_1"/>
            <p:cNvSpPr txBox="1"/>
            <p:nvPr/>
          </p:nvSpPr>
          <p:spPr>
            <a:xfrm>
              <a:off x="6060185" y="2943986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1">
              <a:no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/>
                </a:rPr>
                <a:t>50,0%</a:t>
              </a:r>
            </a:p>
          </p:txBody>
        </p:sp>
        <p:sp>
          <p:nvSpPr>
            <p:cNvPr id="96" name="rg_barLabel_2_1"/>
            <p:cNvSpPr txBox="1"/>
            <p:nvPr/>
          </p:nvSpPr>
          <p:spPr>
            <a:xfrm>
              <a:off x="6749160" y="3789045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1">
              <a:no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/>
                </a:rPr>
                <a:t>75,0%</a:t>
              </a:r>
            </a:p>
          </p:txBody>
        </p:sp>
        <p:sp>
          <p:nvSpPr>
            <p:cNvPr id="97" name="rg_barLabel_3_1"/>
            <p:cNvSpPr txBox="1"/>
            <p:nvPr/>
          </p:nvSpPr>
          <p:spPr>
            <a:xfrm>
              <a:off x="7438135" y="4634102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1">
              <a:no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/>
                </a:rPr>
                <a:t>100,0%</a:t>
              </a:r>
            </a:p>
          </p:txBody>
        </p:sp>
      </p:grpSp>
      <p:sp>
        <p:nvSpPr>
          <p:cNvPr id="31" name="ResultsGraphExplanation0"/>
          <p:cNvSpPr txBox="1"/>
          <p:nvPr/>
        </p:nvSpPr>
        <p:spPr>
          <a:xfrm>
            <a:off x="4050000" y="1828339"/>
            <a:ext cx="4572000" cy="1270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Deze voorbeeld resultaten zullen op 0 gezet worden zodra een sessie en diavoorstelling gestart zijn.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400" i="1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Voel u vrij om ondertussen de layout van de resultaten te veranderen (bv. de kleur)</a:t>
            </a:r>
            <a:endParaRPr lang="en-US" sz="1400" i="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Steekproef</a:t>
            </a:r>
            <a:endParaRPr lang="en-US" dirty="0"/>
          </a:p>
        </p:txBody>
      </p:sp>
      <p:pic>
        <p:nvPicPr>
          <p:cNvPr id="4098" name="Picture 2" descr="G:\Jan\Eigen projecten\iMN vergelijking CP en rituxan\Files Bergamo\article\Submission Lancet\Figures\Oud\Figure 1 flowchart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656" y="1814513"/>
            <a:ext cx="6480000" cy="4376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Onderzoeks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behandeling</a:t>
            </a:r>
            <a:r>
              <a:rPr lang="en-US" dirty="0"/>
              <a:t> van </a:t>
            </a:r>
            <a:r>
              <a:rPr lang="en-US" dirty="0" err="1"/>
              <a:t>membraneuze</a:t>
            </a:r>
            <a:r>
              <a:rPr lang="en-US" dirty="0"/>
              <a:t> </a:t>
            </a:r>
            <a:r>
              <a:rPr lang="en-US" dirty="0" err="1"/>
              <a:t>nefropathie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Empirische</a:t>
            </a:r>
            <a:r>
              <a:rPr lang="en-US" dirty="0"/>
              <a:t> </a:t>
            </a:r>
            <a:r>
              <a:rPr lang="en-US" dirty="0" err="1"/>
              <a:t>cyclus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is de halve </a:t>
            </a:r>
            <a:r>
              <a:rPr lang="en-US" dirty="0" err="1"/>
              <a:t>wijsheid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Vertekende</a:t>
            </a:r>
            <a:r>
              <a:rPr lang="en-US" dirty="0"/>
              <a:t> </a:t>
            </a:r>
            <a:r>
              <a:rPr lang="en-US" dirty="0" err="1"/>
              <a:t>resultaten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Onderzoeksontwerp</a:t>
            </a:r>
            <a:r>
              <a:rPr lang="en-US" dirty="0"/>
              <a:t> en </a:t>
            </a:r>
            <a:r>
              <a:rPr lang="en-US" dirty="0" err="1"/>
              <a:t>steekproef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Resultaten</a:t>
            </a:r>
            <a:r>
              <a:rPr lang="en-US" dirty="0"/>
              <a:t>, </a:t>
            </a:r>
            <a:r>
              <a:rPr lang="en-US" dirty="0" err="1"/>
              <a:t>discussie</a:t>
            </a:r>
            <a:r>
              <a:rPr lang="en-US" dirty="0"/>
              <a:t> en </a:t>
            </a:r>
            <a:r>
              <a:rPr lang="en-US" dirty="0" err="1"/>
              <a:t>conclusie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Uitkomstdefinities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bijwerkingen</a:t>
            </a:r>
            <a:endParaRPr lang="en-US" dirty="0"/>
          </a:p>
          <a:p>
            <a:r>
              <a:rPr lang="en-US" dirty="0" err="1"/>
              <a:t>Ernstige</a:t>
            </a:r>
            <a:r>
              <a:rPr lang="en-US" dirty="0"/>
              <a:t> </a:t>
            </a:r>
            <a:r>
              <a:rPr lang="en-US" dirty="0" err="1"/>
              <a:t>bijwerkingen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Partiële</a:t>
            </a:r>
            <a:r>
              <a:rPr lang="en-US" dirty="0"/>
              <a:t> </a:t>
            </a:r>
            <a:r>
              <a:rPr lang="en-US" dirty="0" err="1"/>
              <a:t>remissie</a:t>
            </a:r>
            <a:endParaRPr lang="en-US" dirty="0"/>
          </a:p>
          <a:p>
            <a:pPr lvl="1"/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nefrotisch</a:t>
            </a:r>
            <a:r>
              <a:rPr lang="en-US" dirty="0"/>
              <a:t> </a:t>
            </a:r>
            <a:r>
              <a:rPr lang="en-US" dirty="0" err="1"/>
              <a:t>syndroom</a:t>
            </a:r>
            <a:r>
              <a:rPr lang="en-US" dirty="0"/>
              <a:t>,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eiwit</a:t>
            </a:r>
            <a:r>
              <a:rPr lang="en-US" dirty="0"/>
              <a:t> in urine</a:t>
            </a:r>
          </a:p>
          <a:p>
            <a:r>
              <a:rPr lang="en-US" dirty="0"/>
              <a:t>Complete remission</a:t>
            </a:r>
          </a:p>
          <a:p>
            <a:pPr lvl="1"/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eiwit</a:t>
            </a:r>
            <a:r>
              <a:rPr lang="en-US" dirty="0"/>
              <a:t> in urine</a:t>
            </a:r>
          </a:p>
          <a:p>
            <a:r>
              <a:rPr lang="en-US" dirty="0" err="1"/>
              <a:t>Nierfalen</a:t>
            </a:r>
            <a:endParaRPr lang="en-US" dirty="0"/>
          </a:p>
          <a:p>
            <a:pPr lvl="1"/>
            <a:r>
              <a:rPr lang="en-US" dirty="0" err="1"/>
              <a:t>Verdubbeling</a:t>
            </a:r>
            <a:r>
              <a:rPr lang="en-US" dirty="0"/>
              <a:t> </a:t>
            </a:r>
            <a:r>
              <a:rPr lang="en-US" dirty="0" err="1"/>
              <a:t>kreatinine</a:t>
            </a:r>
            <a:endParaRPr lang="en-US" dirty="0"/>
          </a:p>
          <a:p>
            <a:pPr lvl="1"/>
            <a:r>
              <a:rPr lang="en-US" dirty="0" err="1"/>
              <a:t>Dialyse</a:t>
            </a:r>
            <a:r>
              <a:rPr lang="en-US" dirty="0"/>
              <a:t> </a:t>
            </a:r>
            <a:r>
              <a:rPr lang="en-US" dirty="0" err="1"/>
              <a:t>behandeling</a:t>
            </a:r>
            <a:r>
              <a:rPr lang="en-US" dirty="0"/>
              <a:t> </a:t>
            </a:r>
            <a:r>
              <a:rPr lang="en-US" dirty="0" err="1"/>
              <a:t>nodig</a:t>
            </a:r>
            <a:endParaRPr lang="en-US" dirty="0"/>
          </a:p>
          <a:p>
            <a:pPr lvl="1"/>
            <a:r>
              <a:rPr lang="en-US" dirty="0" err="1"/>
              <a:t>Overlijden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4561738" y="1700808"/>
          <a:ext cx="4330742" cy="283008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02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0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7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</a:rPr>
                        <a:t>Bijwerkingen</a:t>
                      </a:r>
                      <a:endParaRPr lang="nl-NL" sz="16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/>
                        <a:t>Te </a:t>
                      </a:r>
                      <a:r>
                        <a:rPr lang="en-GB" sz="1600" dirty="0" err="1"/>
                        <a:t>weinig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witte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bloedcellen</a:t>
                      </a:r>
                      <a:endParaRPr lang="nl-N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Verminderde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vruchtbaarheid</a:t>
                      </a:r>
                      <a:endParaRPr lang="nl-N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/>
                        <a:t>Te </a:t>
                      </a:r>
                      <a:r>
                        <a:rPr lang="en-GB" sz="1600" dirty="0" err="1"/>
                        <a:t>weinig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bloedplaatjes</a:t>
                      </a:r>
                      <a:endParaRPr lang="nl-N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Kanker</a:t>
                      </a:r>
                      <a:endParaRPr lang="nl-N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Blaasontsteking</a:t>
                      </a:r>
                      <a:r>
                        <a:rPr lang="en-GB" sz="1600" dirty="0"/>
                        <a:t> met </a:t>
                      </a:r>
                      <a:r>
                        <a:rPr lang="en-GB" sz="1600" dirty="0" err="1"/>
                        <a:t>bloeding</a:t>
                      </a:r>
                      <a:endParaRPr lang="nl-N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latin typeface="+mn-lt"/>
                          <a:ea typeface="+mn-ea"/>
                          <a:cs typeface="+mn-cs"/>
                        </a:rPr>
                        <a:t>Milde</a:t>
                      </a:r>
                      <a:r>
                        <a:rPr lang="en-GB" sz="1600" baseline="0" dirty="0">
                          <a:latin typeface="+mn-lt"/>
                          <a:ea typeface="+mn-ea"/>
                          <a:cs typeface="+mn-cs"/>
                        </a:rPr>
                        <a:t> hart- of </a:t>
                      </a:r>
                      <a:r>
                        <a:rPr lang="en-GB" sz="1600" baseline="0" dirty="0" err="1">
                          <a:latin typeface="+mn-lt"/>
                          <a:ea typeface="+mn-ea"/>
                          <a:cs typeface="+mn-cs"/>
                        </a:rPr>
                        <a:t>vaataandoeningen</a:t>
                      </a:r>
                      <a:endParaRPr lang="nl-N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Haaruitval</a:t>
                      </a:r>
                      <a:endParaRPr lang="nl-N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Ernstige</a:t>
                      </a:r>
                      <a:r>
                        <a:rPr lang="en-GB" sz="1600" dirty="0"/>
                        <a:t> hart- of </a:t>
                      </a:r>
                      <a:r>
                        <a:rPr lang="en-GB" sz="1600" dirty="0" err="1"/>
                        <a:t>vaataandoeningen</a:t>
                      </a:r>
                      <a:endParaRPr lang="nl-N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Infectie</a:t>
                      </a:r>
                      <a:endParaRPr lang="nl-N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latin typeface="+mn-lt"/>
                          <a:ea typeface="Times New Roman"/>
                          <a:cs typeface="Times New Roman"/>
                        </a:rPr>
                        <a:t>Botontsteking</a:t>
                      </a:r>
                      <a:r>
                        <a:rPr lang="nl-NL" sz="1600" baseline="0" dirty="0">
                          <a:latin typeface="+mn-lt"/>
                          <a:ea typeface="Times New Roman"/>
                          <a:cs typeface="Times New Roman"/>
                        </a:rPr>
                        <a:t> of botbreuk</a:t>
                      </a:r>
                      <a:endParaRPr lang="nl-N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Leverschade</a:t>
                      </a:r>
                      <a:endParaRPr lang="nl-N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/>
                        <a:t>Reactie</a:t>
                      </a:r>
                      <a:r>
                        <a:rPr lang="en-GB" sz="1600" dirty="0"/>
                        <a:t> op </a:t>
                      </a:r>
                      <a:r>
                        <a:rPr lang="en-GB" sz="1600" dirty="0" err="1"/>
                        <a:t>injectie</a:t>
                      </a:r>
                      <a:endParaRPr lang="nl-N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/>
                        <a:t>Hoog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bloedsuiker</a:t>
                      </a:r>
                      <a:endParaRPr lang="nl-N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12" y="6381328"/>
            <a:ext cx="1080000" cy="26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Resultaten</a:t>
            </a:r>
            <a:endParaRPr lang="en-US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Patiëntkarakteristieken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begin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51520" y="1814513"/>
          <a:ext cx="8640960" cy="2839212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10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7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7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Variabele</a:t>
                      </a:r>
                      <a:endParaRPr lang="nl-NL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Rituximab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(n=100)</a:t>
                      </a:r>
                      <a:endParaRPr lang="nl-NL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Cyclofosfamide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 (n=103)</a:t>
                      </a:r>
                      <a:endParaRPr lang="nl-NL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nl-NL" sz="18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Mannen</a:t>
                      </a:r>
                      <a:endParaRPr lang="nl-N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72%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76%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0.55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Leeftijd</a:t>
                      </a:r>
                      <a:r>
                        <a:rPr lang="en-US" sz="1800" dirty="0"/>
                        <a:t> (in </a:t>
                      </a:r>
                      <a:r>
                        <a:rPr lang="en-US" sz="1800" dirty="0" err="1"/>
                        <a:t>jaren</a:t>
                      </a:r>
                      <a:r>
                        <a:rPr lang="en-US" sz="1800" dirty="0"/>
                        <a:t>)</a:t>
                      </a:r>
                      <a:endParaRPr lang="nl-N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51.5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(15.9)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55.3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(12.7)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0.06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Ziekteduur</a:t>
                      </a:r>
                      <a:r>
                        <a:rPr lang="en-US" sz="1800" dirty="0"/>
                        <a:t> (in </a:t>
                      </a:r>
                      <a:r>
                        <a:rPr lang="en-US" sz="1800" dirty="0" err="1"/>
                        <a:t>maanden</a:t>
                      </a:r>
                      <a:r>
                        <a:rPr lang="en-US" sz="1800" dirty="0"/>
                        <a:t>)</a:t>
                      </a:r>
                      <a:endParaRPr lang="nl-N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11.7</a:t>
                      </a:r>
                      <a:endParaRPr lang="nl-N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(4.7-33.0)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11.0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(4.7-24.5)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0.73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Eiwit</a:t>
                      </a:r>
                      <a:r>
                        <a:rPr lang="en-US" sz="1800" baseline="0" dirty="0"/>
                        <a:t> in urine</a:t>
                      </a:r>
                      <a:r>
                        <a:rPr lang="en-US" sz="1800" dirty="0"/>
                        <a:t> (g/g </a:t>
                      </a:r>
                      <a:r>
                        <a:rPr lang="en-US" sz="1800" dirty="0" err="1"/>
                        <a:t>kreatinine</a:t>
                      </a:r>
                      <a:r>
                        <a:rPr lang="en-US" sz="1800" dirty="0"/>
                        <a:t>)</a:t>
                      </a:r>
                      <a:endParaRPr lang="nl-N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6.4</a:t>
                      </a:r>
                      <a:endParaRPr lang="nl-N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(4.4-8.9)</a:t>
                      </a:r>
                      <a:endParaRPr lang="nl-N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8.8</a:t>
                      </a:r>
                      <a:endParaRPr lang="nl-N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(5.7-11.7)</a:t>
                      </a:r>
                      <a:endParaRPr lang="nl-N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&lt;0.001</a:t>
                      </a:r>
                      <a:endParaRPr lang="nl-N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err="1"/>
                        <a:t>eGFR</a:t>
                      </a:r>
                      <a:r>
                        <a:rPr lang="nl-NL" sz="1800" b="0" dirty="0"/>
                        <a:t> (ml/min per 1.73m2)</a:t>
                      </a:r>
                      <a:endParaRPr lang="nl-NL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/>
                        <a:t>59.1</a:t>
                      </a:r>
                      <a:endParaRPr lang="nl-NL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(26.6)</a:t>
                      </a:r>
                      <a:endParaRPr lang="nl-NL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/>
                        <a:t>58.4</a:t>
                      </a:r>
                      <a:endParaRPr lang="nl-NL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(22.8)</a:t>
                      </a:r>
                      <a:endParaRPr lang="nl-NL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/>
                        <a:t>0.84</a:t>
                      </a:r>
                      <a:endParaRPr lang="nl-NL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Serum </a:t>
                      </a:r>
                      <a:r>
                        <a:rPr lang="en-US" sz="1800" dirty="0" err="1"/>
                        <a:t>albumine</a:t>
                      </a:r>
                      <a:r>
                        <a:rPr lang="en-US" sz="1800" dirty="0"/>
                        <a:t> (g/l)</a:t>
                      </a:r>
                      <a:endParaRPr lang="nl-N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22.3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(6.8)</a:t>
                      </a:r>
                      <a:endParaRPr lang="nl-N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21.6</a:t>
                      </a:r>
                      <a:endParaRPr lang="nl-N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(6.6)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0.42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/>
                        <a:t>Eerdere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afweeronderdrukkende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therapie</a:t>
                      </a:r>
                      <a:endParaRPr lang="nl-N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32%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12%</a:t>
                      </a:r>
                      <a:endParaRPr lang="nl-NL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&lt;0.001</a:t>
                      </a:r>
                      <a:endParaRPr lang="nl-NL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788" marR="4278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Tijdelijke aanduiding voor inhoud 8" descr="km_pr_rtxvscp_28 Apr 2017.tif"/>
          <p:cNvPicPr>
            <a:picLocks noChangeAspect="1"/>
          </p:cNvPicPr>
          <p:nvPr/>
        </p:nvPicPr>
        <p:blipFill>
          <a:blip r:embed="rId2" cstate="print"/>
          <a:srcRect l="5206"/>
          <a:stretch>
            <a:fillRect/>
          </a:stretch>
        </p:blipFill>
        <p:spPr>
          <a:xfrm>
            <a:off x="4644008" y="1772816"/>
            <a:ext cx="4436358" cy="33942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Resultaten</a:t>
            </a:r>
            <a:endParaRPr lang="en-US" dirty="0"/>
          </a:p>
        </p:txBody>
      </p:sp>
      <p:sp>
        <p:nvSpPr>
          <p:cNvPr id="10" name="Tijdelijke aanduiding voor tekst 4"/>
          <p:cNvSpPr txBox="1">
            <a:spLocks/>
          </p:cNvSpPr>
          <p:nvPr/>
        </p:nvSpPr>
        <p:spPr>
          <a:xfrm>
            <a:off x="504040" y="5273590"/>
            <a:ext cx="4039200" cy="621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22263" indent="-322263">
              <a:lnSpc>
                <a:spcPts val="2500"/>
              </a:lnSpc>
              <a:buClr>
                <a:schemeClr val="tx2"/>
              </a:buClr>
            </a:pPr>
            <a:r>
              <a:rPr lang="en-US" sz="2000" dirty="0" err="1">
                <a:sym typeface="Wingdings" pitchFamily="2" charset="2"/>
              </a:rPr>
              <a:t>HR</a:t>
            </a:r>
            <a:r>
              <a:rPr lang="en-US" sz="2000" baseline="-25000" dirty="0" err="1">
                <a:sym typeface="Wingdings" pitchFamily="2" charset="2"/>
              </a:rPr>
              <a:t>adj</a:t>
            </a:r>
            <a:r>
              <a:rPr lang="en-US" sz="2000" dirty="0">
                <a:sym typeface="Wingdings" pitchFamily="2" charset="2"/>
              </a:rPr>
              <a:t> = 0.32 (0.15 – 0.68 )</a:t>
            </a:r>
          </a:p>
          <a:p>
            <a:pPr marL="647700" marR="0" lvl="1" indent="-325438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647700" marR="0" lvl="1" indent="-325438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Afbeelding 12" descr="km_sae_rtxvscp_10 Jan 2017.tif"/>
          <p:cNvPicPr>
            <a:picLocks noChangeAspect="1"/>
          </p:cNvPicPr>
          <p:nvPr/>
        </p:nvPicPr>
        <p:blipFill>
          <a:blip r:embed="rId3" cstate="print"/>
          <a:srcRect l="4405"/>
          <a:stretch>
            <a:fillRect/>
          </a:stretch>
        </p:blipFill>
        <p:spPr>
          <a:xfrm>
            <a:off x="35496" y="1772816"/>
            <a:ext cx="4473837" cy="339428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812" y="6381328"/>
            <a:ext cx="1080000" cy="26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ep 15"/>
          <p:cNvGrpSpPr/>
          <p:nvPr/>
        </p:nvGrpSpPr>
        <p:grpSpPr>
          <a:xfrm>
            <a:off x="2411760" y="1892944"/>
            <a:ext cx="2016224" cy="830997"/>
            <a:chOff x="5300958" y="3306470"/>
            <a:chExt cx="1107738" cy="830997"/>
          </a:xfrm>
        </p:grpSpPr>
        <p:sp>
          <p:nvSpPr>
            <p:cNvPr id="17" name="Tekstvak 16"/>
            <p:cNvSpPr txBox="1"/>
            <p:nvPr/>
          </p:nvSpPr>
          <p:spPr>
            <a:xfrm>
              <a:off x="5616608" y="3306470"/>
              <a:ext cx="792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cyclofosfamide</a:t>
              </a:r>
              <a:endParaRPr lang="en-US" sz="1600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5544600" y="3657632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rituximab</a:t>
              </a:r>
              <a:endParaRPr lang="en-US" sz="1600" dirty="0"/>
            </a:p>
          </p:txBody>
        </p:sp>
        <p:cxnSp>
          <p:nvCxnSpPr>
            <p:cNvPr id="19" name="Rechte verbindingslijn 18"/>
            <p:cNvCxnSpPr/>
            <p:nvPr/>
          </p:nvCxnSpPr>
          <p:spPr>
            <a:xfrm>
              <a:off x="5300958" y="3474374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>
              <a:off x="5309836" y="3826520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jdelijke aanduiding voor tekst 4"/>
          <p:cNvSpPr txBox="1">
            <a:spLocks/>
          </p:cNvSpPr>
          <p:nvPr/>
        </p:nvSpPr>
        <p:spPr>
          <a:xfrm>
            <a:off x="5031666" y="5210460"/>
            <a:ext cx="4039200" cy="619721"/>
          </a:xfrm>
          <a:prstGeom prst="rect">
            <a:avLst/>
          </a:prstGeom>
        </p:spPr>
        <p:txBody>
          <a:bodyPr/>
          <a:lstStyle/>
          <a:p>
            <a:pPr marL="322263" lvl="0" indent="-322263">
              <a:lnSpc>
                <a:spcPts val="2500"/>
              </a:lnSpc>
              <a:buClr>
                <a:schemeClr val="tx2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HR</a:t>
            </a:r>
            <a:r>
              <a:rPr lang="en-US" sz="2000" baseline="-25000" dirty="0" err="1">
                <a:sym typeface="Wingdings" pitchFamily="2" charset="2"/>
              </a:rPr>
              <a:t>adj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= 0.63 (0.45 – 0.89)</a:t>
            </a:r>
          </a:p>
          <a:p>
            <a:pPr marL="647700" marR="0" lvl="1" indent="-325438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Discussie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Eenderde</a:t>
            </a:r>
            <a:r>
              <a:rPr lang="en-US" dirty="0"/>
              <a:t> van de </a:t>
            </a:r>
            <a:r>
              <a:rPr lang="en-US" dirty="0" err="1"/>
              <a:t>rituximab</a:t>
            </a:r>
            <a:r>
              <a:rPr lang="en-US" dirty="0"/>
              <a:t> </a:t>
            </a:r>
            <a:r>
              <a:rPr lang="en-US" dirty="0" err="1"/>
              <a:t>patiënten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al </a:t>
            </a:r>
            <a:r>
              <a:rPr lang="en-US" dirty="0" err="1"/>
              <a:t>eens</a:t>
            </a:r>
            <a:r>
              <a:rPr lang="en-US" dirty="0"/>
              <a:t> </a:t>
            </a:r>
            <a:r>
              <a:rPr lang="en-US" dirty="0" err="1"/>
              <a:t>gereageerd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behandeling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Patiënten</a:t>
            </a:r>
            <a:r>
              <a:rPr lang="en-US" dirty="0"/>
              <a:t> die met </a:t>
            </a:r>
            <a:r>
              <a:rPr lang="en-US" dirty="0" err="1"/>
              <a:t>cyclofosfamide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behandeld</a:t>
            </a:r>
            <a:r>
              <a:rPr lang="en-US" dirty="0"/>
              <a:t> </a:t>
            </a:r>
            <a:r>
              <a:rPr lang="en-US" dirty="0" err="1"/>
              <a:t>hadden</a:t>
            </a:r>
            <a:r>
              <a:rPr lang="en-US" dirty="0"/>
              <a:t> </a:t>
            </a:r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eiwituitscheiding</a:t>
            </a:r>
            <a:r>
              <a:rPr lang="en-US" dirty="0"/>
              <a:t> in urine</a:t>
            </a:r>
          </a:p>
          <a:p>
            <a:endParaRPr lang="en-US" dirty="0"/>
          </a:p>
          <a:p>
            <a:r>
              <a:rPr lang="en-US" dirty="0" err="1"/>
              <a:t>Rapporteren</a:t>
            </a:r>
            <a:r>
              <a:rPr lang="en-US" dirty="0"/>
              <a:t> </a:t>
            </a:r>
            <a:r>
              <a:rPr lang="en-US" dirty="0" err="1"/>
              <a:t>dokters</a:t>
            </a:r>
            <a:r>
              <a:rPr lang="en-US" dirty="0"/>
              <a:t> in Nederland </a:t>
            </a:r>
            <a:r>
              <a:rPr lang="en-US" dirty="0" err="1"/>
              <a:t>dezelfde</a:t>
            </a:r>
            <a:r>
              <a:rPr lang="en-US" dirty="0"/>
              <a:t> </a:t>
            </a:r>
            <a:r>
              <a:rPr lang="en-US" dirty="0" err="1"/>
              <a:t>bijwerkingen</a:t>
            </a:r>
            <a:r>
              <a:rPr lang="en-US" dirty="0"/>
              <a:t> (en even </a:t>
            </a:r>
            <a:r>
              <a:rPr lang="en-US" dirty="0" err="1"/>
              <a:t>vaak</a:t>
            </a:r>
            <a:r>
              <a:rPr lang="en-US" dirty="0"/>
              <a:t>) </a:t>
            </a:r>
            <a:r>
              <a:rPr lang="en-US" dirty="0" err="1"/>
              <a:t>als</a:t>
            </a:r>
            <a:r>
              <a:rPr lang="en-US" dirty="0"/>
              <a:t> in </a:t>
            </a:r>
            <a:r>
              <a:rPr lang="en-US" dirty="0" err="1"/>
              <a:t>Italië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 err="1"/>
              <a:t>Resultaten</a:t>
            </a:r>
            <a:r>
              <a:rPr lang="en-US" dirty="0"/>
              <a:t> </a:t>
            </a:r>
            <a:r>
              <a:rPr lang="en-US" dirty="0" err="1"/>
              <a:t>gelden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voor </a:t>
            </a: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termijn</a:t>
            </a:r>
            <a:r>
              <a:rPr lang="en-US" dirty="0"/>
              <a:t> (&lt;5 </a:t>
            </a:r>
            <a:r>
              <a:rPr lang="en-US" dirty="0" err="1"/>
              <a:t>jaar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Rituximab</a:t>
            </a:r>
            <a:r>
              <a:rPr lang="en-US" dirty="0"/>
              <a:t> </a:t>
            </a:r>
            <a:r>
              <a:rPr lang="en-US" dirty="0" err="1"/>
              <a:t>lijkt</a:t>
            </a:r>
            <a:r>
              <a:rPr lang="en-US" dirty="0"/>
              <a:t> </a:t>
            </a:r>
            <a:r>
              <a:rPr lang="en-US" dirty="0" err="1"/>
              <a:t>veiliger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cyclofosfamide</a:t>
            </a:r>
            <a:r>
              <a:rPr lang="en-US" dirty="0"/>
              <a:t>, </a:t>
            </a:r>
            <a:r>
              <a:rPr lang="en-US" dirty="0" err="1"/>
              <a:t>maar</a:t>
            </a:r>
            <a:r>
              <a:rPr lang="en-US" dirty="0"/>
              <a:t> minder </a:t>
            </a:r>
            <a:r>
              <a:rPr lang="en-US" dirty="0" err="1"/>
              <a:t>partiële</a:t>
            </a:r>
            <a:r>
              <a:rPr lang="en-US" dirty="0"/>
              <a:t> </a:t>
            </a:r>
            <a:r>
              <a:rPr lang="en-US" dirty="0" err="1"/>
              <a:t>remissies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12" y="6381328"/>
            <a:ext cx="1080000" cy="26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Empirische</a:t>
            </a:r>
            <a:r>
              <a:rPr lang="en-US" dirty="0"/>
              <a:t> </a:t>
            </a:r>
            <a:r>
              <a:rPr lang="en-US" dirty="0" err="1"/>
              <a:t>cyclus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3312352" y="181917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Wat</a:t>
            </a:r>
            <a:r>
              <a:rPr lang="en-US" sz="2000" b="1" dirty="0"/>
              <a:t> </a:t>
            </a:r>
            <a:r>
              <a:rPr lang="en-US" sz="2000" b="1" dirty="0" err="1"/>
              <a:t>zien</a:t>
            </a:r>
            <a:r>
              <a:rPr lang="en-US" sz="2000" b="1" dirty="0"/>
              <a:t> we?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91688" y="295688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Hoe </a:t>
            </a:r>
            <a:r>
              <a:rPr lang="en-US" sz="2000" b="1" dirty="0" err="1"/>
              <a:t>zou</a:t>
            </a:r>
            <a:r>
              <a:rPr lang="en-US" sz="2000" b="1" dirty="0"/>
              <a:t> </a:t>
            </a:r>
            <a:r>
              <a:rPr lang="en-US" sz="2000" b="1" dirty="0" err="1"/>
              <a:t>dat</a:t>
            </a:r>
            <a:r>
              <a:rPr lang="en-US" sz="2000" b="1" dirty="0"/>
              <a:t> </a:t>
            </a:r>
            <a:r>
              <a:rPr lang="en-US" sz="2000" b="1" dirty="0" err="1"/>
              <a:t>komen</a:t>
            </a:r>
            <a:r>
              <a:rPr lang="en-US" sz="2000" b="1" dirty="0"/>
              <a:t>?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742650" y="465313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Als</a:t>
            </a:r>
            <a:r>
              <a:rPr lang="en-US" sz="2000" b="1" dirty="0"/>
              <a:t> </a:t>
            </a:r>
            <a:r>
              <a:rPr lang="en-US" sz="2000" b="1" dirty="0" err="1"/>
              <a:t>dat</a:t>
            </a:r>
            <a:r>
              <a:rPr lang="en-US" sz="2000" b="1" dirty="0"/>
              <a:t> </a:t>
            </a:r>
            <a:r>
              <a:rPr lang="en-US" sz="2000" b="1" dirty="0" err="1"/>
              <a:t>zo</a:t>
            </a:r>
            <a:r>
              <a:rPr lang="en-US" sz="2000" b="1" dirty="0"/>
              <a:t> is, </a:t>
            </a:r>
            <a:r>
              <a:rPr lang="en-US" sz="2000" b="1" dirty="0" err="1"/>
              <a:t>dan</a:t>
            </a:r>
            <a:r>
              <a:rPr lang="en-US" sz="2000" b="1" dirty="0"/>
              <a:t>…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869240" y="465313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Meten</a:t>
            </a:r>
            <a:r>
              <a:rPr lang="en-US" sz="2000" b="1" dirty="0"/>
              <a:t> is </a:t>
            </a:r>
            <a:r>
              <a:rPr lang="en-US" sz="2000" b="1" dirty="0" err="1"/>
              <a:t>weten</a:t>
            </a:r>
            <a:endParaRPr lang="en-US" sz="20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432032" y="234888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Zijn</a:t>
            </a:r>
            <a:r>
              <a:rPr lang="en-US" sz="2000" b="1" dirty="0"/>
              <a:t> </a:t>
            </a:r>
            <a:r>
              <a:rPr lang="en-US" sz="2000" b="1" dirty="0" err="1"/>
              <a:t>er</a:t>
            </a:r>
            <a:r>
              <a:rPr lang="en-US" sz="2000" b="1" dirty="0"/>
              <a:t> </a:t>
            </a:r>
            <a:r>
              <a:rPr lang="en-US" sz="2000" b="1" dirty="0" err="1"/>
              <a:t>andere</a:t>
            </a:r>
            <a:r>
              <a:rPr lang="en-US" sz="2000" b="1" dirty="0"/>
              <a:t> </a:t>
            </a:r>
            <a:r>
              <a:rPr lang="en-US" sz="2000" b="1" dirty="0" err="1"/>
              <a:t>verklaringen</a:t>
            </a:r>
            <a:r>
              <a:rPr lang="en-US" sz="2000" b="1" dirty="0"/>
              <a:t>?</a:t>
            </a:r>
          </a:p>
        </p:txBody>
      </p:sp>
      <p:sp>
        <p:nvSpPr>
          <p:cNvPr id="17" name="Gekromde PIJL-LINKS 16"/>
          <p:cNvSpPr/>
          <p:nvPr/>
        </p:nvSpPr>
        <p:spPr>
          <a:xfrm>
            <a:off x="5274324" y="2636912"/>
            <a:ext cx="720080" cy="1584176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Gekromde PIJL-LINKS 17"/>
          <p:cNvSpPr/>
          <p:nvPr/>
        </p:nvSpPr>
        <p:spPr>
          <a:xfrm flipH="1" flipV="1">
            <a:off x="3131840" y="2645790"/>
            <a:ext cx="720080" cy="1584176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724128" y="1364575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Cyclofosfamide</a:t>
            </a:r>
            <a:r>
              <a:rPr lang="en-US" dirty="0"/>
              <a:t> is </a:t>
            </a:r>
            <a:r>
              <a:rPr lang="en-US" dirty="0" err="1"/>
              <a:t>effectief</a:t>
            </a:r>
            <a:r>
              <a:rPr lang="en-US" dirty="0"/>
              <a:t> </a:t>
            </a:r>
            <a:r>
              <a:rPr lang="en-US" dirty="0" err="1"/>
              <a:t>maar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bijwerkingen</a:t>
            </a:r>
            <a:r>
              <a:rPr lang="en-US" dirty="0"/>
              <a:t>.</a:t>
            </a:r>
          </a:p>
          <a:p>
            <a:r>
              <a:rPr lang="en-US" dirty="0" err="1"/>
              <a:t>Rituximab</a:t>
            </a:r>
            <a:r>
              <a:rPr lang="en-US" dirty="0"/>
              <a:t> is </a:t>
            </a:r>
            <a:r>
              <a:rPr lang="en-US" dirty="0" err="1"/>
              <a:t>misschien</a:t>
            </a:r>
            <a:r>
              <a:rPr lang="en-US" dirty="0"/>
              <a:t> </a:t>
            </a:r>
            <a:r>
              <a:rPr lang="en-US" dirty="0" err="1"/>
              <a:t>effectief</a:t>
            </a:r>
            <a:r>
              <a:rPr lang="en-US" dirty="0"/>
              <a:t>, minder </a:t>
            </a:r>
            <a:r>
              <a:rPr lang="en-US" dirty="0" err="1"/>
              <a:t>bijwerkingen</a:t>
            </a:r>
            <a:endParaRPr lang="en-US" dirty="0"/>
          </a:p>
        </p:txBody>
      </p:sp>
      <p:sp>
        <p:nvSpPr>
          <p:cNvPr id="11" name="Tekstvak 10"/>
          <p:cNvSpPr txBox="1"/>
          <p:nvPr/>
        </p:nvSpPr>
        <p:spPr>
          <a:xfrm>
            <a:off x="5940152" y="365779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Rituximab</a:t>
            </a:r>
            <a:r>
              <a:rPr lang="en-US" dirty="0"/>
              <a:t> </a:t>
            </a:r>
            <a:r>
              <a:rPr lang="en-US" dirty="0" err="1"/>
              <a:t>werkt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deel</a:t>
            </a:r>
            <a:r>
              <a:rPr lang="en-US" dirty="0"/>
              <a:t> van </a:t>
            </a:r>
            <a:r>
              <a:rPr lang="en-US" dirty="0" err="1"/>
              <a:t>afweercellen</a:t>
            </a:r>
            <a:r>
              <a:rPr lang="en-US" dirty="0"/>
              <a:t>, </a:t>
            </a:r>
            <a:r>
              <a:rPr lang="en-US" dirty="0" err="1"/>
              <a:t>cyclofosfamide</a:t>
            </a:r>
            <a:r>
              <a:rPr lang="en-US" dirty="0"/>
              <a:t> op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afweercellen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2807312" y="50890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rituximab</a:t>
            </a:r>
            <a:r>
              <a:rPr lang="en-US" dirty="0"/>
              <a:t> net </a:t>
            </a:r>
            <a:r>
              <a:rPr lang="en-US" dirty="0" err="1"/>
              <a:t>zo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cyclofosfamide</a:t>
            </a:r>
            <a:r>
              <a:rPr lang="en-US" dirty="0"/>
              <a:t>, </a:t>
            </a:r>
            <a:r>
              <a:rPr lang="en-US" dirty="0" err="1"/>
              <a:t>maar</a:t>
            </a:r>
            <a:r>
              <a:rPr lang="en-US" dirty="0"/>
              <a:t> minder </a:t>
            </a:r>
            <a:r>
              <a:rPr lang="en-US" dirty="0" err="1"/>
              <a:t>bijwerkingen</a:t>
            </a:r>
            <a:r>
              <a:rPr lang="en-US" dirty="0"/>
              <a:t> </a:t>
            </a:r>
            <a:r>
              <a:rPr lang="en-US" dirty="0" err="1"/>
              <a:t>geven</a:t>
            </a:r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107504" y="299695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de </a:t>
            </a:r>
            <a:r>
              <a:rPr lang="en-US" dirty="0" err="1"/>
              <a:t>rituximab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patiënten</a:t>
            </a:r>
            <a:r>
              <a:rPr lang="en-US" dirty="0"/>
              <a:t> al </a:t>
            </a:r>
            <a:r>
              <a:rPr lang="en-US" dirty="0" err="1"/>
              <a:t>eens</a:t>
            </a:r>
            <a:r>
              <a:rPr lang="en-US" dirty="0"/>
              <a:t> </a:t>
            </a:r>
            <a:r>
              <a:rPr lang="en-US" dirty="0" err="1"/>
              <a:t>gereageerd</a:t>
            </a:r>
            <a:r>
              <a:rPr lang="en-US" dirty="0"/>
              <a:t> op  </a:t>
            </a:r>
            <a:r>
              <a:rPr lang="en-US" dirty="0" err="1"/>
              <a:t>vorige</a:t>
            </a:r>
            <a:r>
              <a:rPr lang="en-US" dirty="0"/>
              <a:t> </a:t>
            </a:r>
            <a:r>
              <a:rPr lang="en-US" dirty="0" err="1"/>
              <a:t>behandeling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 err="1"/>
              <a:t>Waren</a:t>
            </a:r>
            <a:r>
              <a:rPr lang="en-US" dirty="0"/>
              <a:t> </a:t>
            </a:r>
            <a:r>
              <a:rPr lang="en-US" dirty="0" err="1"/>
              <a:t>patienten</a:t>
            </a:r>
            <a:r>
              <a:rPr lang="en-US" dirty="0"/>
              <a:t> minder </a:t>
            </a:r>
            <a:r>
              <a:rPr lang="en-US" dirty="0" err="1"/>
              <a:t>ziek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bijwerkingen</a:t>
            </a:r>
            <a:r>
              <a:rPr lang="en-US" dirty="0"/>
              <a:t> minder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bijgehouden</a:t>
            </a:r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251520" y="148478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Deel</a:t>
            </a:r>
            <a:r>
              <a:rPr lang="en-US" dirty="0"/>
              <a:t> van de </a:t>
            </a:r>
            <a:r>
              <a:rPr lang="en-US" dirty="0" err="1"/>
              <a:t>patiënten</a:t>
            </a:r>
            <a:r>
              <a:rPr lang="en-US" dirty="0"/>
              <a:t> </a:t>
            </a:r>
            <a:r>
              <a:rPr lang="en-US" dirty="0" err="1"/>
              <a:t>lijkt</a:t>
            </a:r>
            <a:r>
              <a:rPr lang="en-US" dirty="0"/>
              <a:t> </a:t>
            </a:r>
            <a:r>
              <a:rPr lang="en-US" dirty="0" err="1"/>
              <a:t>baat</a:t>
            </a:r>
            <a:r>
              <a:rPr lang="en-US" dirty="0"/>
              <a:t> te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rituximab</a:t>
            </a:r>
            <a:r>
              <a:rPr lang="en-US" dirty="0"/>
              <a:t>, </a:t>
            </a:r>
            <a:r>
              <a:rPr lang="en-US" dirty="0" err="1"/>
              <a:t>deel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cyclofosfamide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Leerpunten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Wetenschap</a:t>
            </a:r>
            <a:r>
              <a:rPr lang="en-US" dirty="0"/>
              <a:t> </a:t>
            </a:r>
            <a:r>
              <a:rPr lang="en-US" dirty="0" err="1"/>
              <a:t>zorgt</a:t>
            </a:r>
            <a:r>
              <a:rPr lang="en-US" dirty="0"/>
              <a:t> voor nieuwe </a:t>
            </a:r>
            <a:r>
              <a:rPr lang="en-US" dirty="0" err="1"/>
              <a:t>kennis</a:t>
            </a:r>
            <a:r>
              <a:rPr lang="en-US" dirty="0"/>
              <a:t> door het </a:t>
            </a:r>
            <a:r>
              <a:rPr lang="en-US" dirty="0" err="1"/>
              <a:t>doorlopen</a:t>
            </a:r>
            <a:r>
              <a:rPr lang="en-US" dirty="0"/>
              <a:t> van de </a:t>
            </a:r>
            <a:r>
              <a:rPr lang="en-US" dirty="0" err="1"/>
              <a:t>empirische</a:t>
            </a:r>
            <a:r>
              <a:rPr lang="en-US" dirty="0"/>
              <a:t> </a:t>
            </a:r>
            <a:r>
              <a:rPr lang="en-US" dirty="0" err="1"/>
              <a:t>cyclus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Ieder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begint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scherpe</a:t>
            </a:r>
            <a:r>
              <a:rPr lang="en-US" dirty="0"/>
              <a:t> </a:t>
            </a:r>
            <a:r>
              <a:rPr lang="en-US" dirty="0" err="1"/>
              <a:t>vraagstelling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Bias </a:t>
            </a:r>
            <a:r>
              <a:rPr lang="en-US" dirty="0" err="1"/>
              <a:t>ligt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op de </a:t>
            </a:r>
            <a:r>
              <a:rPr lang="en-US" dirty="0" err="1"/>
              <a:t>loer</a:t>
            </a:r>
            <a:r>
              <a:rPr lang="en-US" dirty="0"/>
              <a:t>, de </a:t>
            </a:r>
            <a:r>
              <a:rPr lang="en-US" dirty="0" err="1"/>
              <a:t>drie</a:t>
            </a:r>
            <a:r>
              <a:rPr lang="en-US" dirty="0"/>
              <a:t> </a:t>
            </a:r>
            <a:r>
              <a:rPr lang="en-US" dirty="0" err="1"/>
              <a:t>hoofdvormen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Selectiebias</a:t>
            </a:r>
            <a:endParaRPr lang="en-US" dirty="0"/>
          </a:p>
          <a:p>
            <a:pPr lvl="1"/>
            <a:r>
              <a:rPr lang="en-US" dirty="0" err="1"/>
              <a:t>Informatiebias</a:t>
            </a:r>
            <a:endParaRPr lang="en-US" dirty="0"/>
          </a:p>
          <a:p>
            <a:pPr lvl="1"/>
            <a:r>
              <a:rPr lang="en-US" dirty="0"/>
              <a:t>Confounding bias</a:t>
            </a:r>
          </a:p>
          <a:p>
            <a:pPr lvl="1"/>
            <a:endParaRPr lang="en-US" dirty="0"/>
          </a:p>
          <a:p>
            <a:r>
              <a:rPr lang="en-US" dirty="0" err="1"/>
              <a:t>Onderzoekers</a:t>
            </a:r>
            <a:r>
              <a:rPr lang="en-US" dirty="0"/>
              <a:t> </a:t>
            </a:r>
            <a:r>
              <a:rPr lang="en-US" dirty="0" err="1"/>
              <a:t>proberen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zoveel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bias te </a:t>
            </a:r>
            <a:r>
              <a:rPr lang="en-US"/>
              <a:t>voorkomen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wordcloud.pn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10626" t="6951" r="11413" b="5901"/>
          <a:stretch>
            <a:fillRect/>
          </a:stretch>
        </p:blipFill>
        <p:spPr>
          <a:xfrm>
            <a:off x="519828" y="31345"/>
            <a:ext cx="8100000" cy="679090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768" y="1709686"/>
            <a:ext cx="126000" cy="1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Membraneuze</a:t>
            </a:r>
            <a:r>
              <a:rPr lang="en-US" dirty="0"/>
              <a:t> </a:t>
            </a:r>
            <a:r>
              <a:rPr lang="en-US" dirty="0" err="1"/>
              <a:t>nefropathie</a:t>
            </a:r>
            <a:endParaRPr lang="en-US" dirty="0"/>
          </a:p>
        </p:txBody>
      </p:sp>
      <p:pic>
        <p:nvPicPr>
          <p:cNvPr id="4" name="Tijdelijke aanduiding voor inhoud 3" descr="podocy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6938" y="1557312"/>
            <a:ext cx="3328651" cy="4680000"/>
          </a:xfrm>
        </p:spPr>
      </p:pic>
      <p:pic>
        <p:nvPicPr>
          <p:cNvPr id="5" name="Afbeelding 4" descr="download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260" y="1700808"/>
            <a:ext cx="2779066" cy="2520000"/>
          </a:xfrm>
          <a:prstGeom prst="rect">
            <a:avLst/>
          </a:prstGeom>
        </p:spPr>
      </p:pic>
      <p:pic>
        <p:nvPicPr>
          <p:cNvPr id="6" name="Afbeelding 5" descr="Figure-1-Possible-mechanisms-of-immune-complex-deposition-in-experimental-and-human.png"/>
          <p:cNvPicPr>
            <a:picLocks noChangeAspect="1"/>
          </p:cNvPicPr>
          <p:nvPr/>
        </p:nvPicPr>
        <p:blipFill>
          <a:blip r:embed="rId4" cstate="print"/>
          <a:srcRect l="29286" t="36711" r="33368" b="36711"/>
          <a:stretch>
            <a:fillRect/>
          </a:stretch>
        </p:blipFill>
        <p:spPr>
          <a:xfrm>
            <a:off x="6282756" y="3424743"/>
            <a:ext cx="2735984" cy="19938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Behandeling</a:t>
            </a:r>
            <a:r>
              <a:rPr lang="en-US" dirty="0"/>
              <a:t> van MN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39552" y="623731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KDIGO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Glomerulonephritis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Work group.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KDIGO Clinical Practice Guideline for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Glomerulonephritis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KI,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2012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814635"/>
            <a:ext cx="8100000" cy="1614365"/>
          </a:xfrm>
        </p:spPr>
        <p:txBody>
          <a:bodyPr/>
          <a:lstStyle/>
          <a:p>
            <a:r>
              <a:rPr lang="en-US" dirty="0" err="1"/>
              <a:t>Strikte</a:t>
            </a:r>
            <a:r>
              <a:rPr lang="en-US" dirty="0"/>
              <a:t> </a:t>
            </a:r>
            <a:r>
              <a:rPr lang="en-US" dirty="0" err="1"/>
              <a:t>bloeddruk</a:t>
            </a:r>
            <a:r>
              <a:rPr lang="en-US" dirty="0"/>
              <a:t> </a:t>
            </a:r>
            <a:r>
              <a:rPr lang="en-US" dirty="0" err="1"/>
              <a:t>behandeling</a:t>
            </a:r>
            <a:endParaRPr lang="en-US" dirty="0"/>
          </a:p>
          <a:p>
            <a:pPr lvl="2"/>
            <a:r>
              <a:rPr lang="en-US" dirty="0" err="1"/>
              <a:t>ACEi</a:t>
            </a:r>
            <a:r>
              <a:rPr lang="en-US" dirty="0"/>
              <a:t> </a:t>
            </a:r>
            <a:r>
              <a:rPr lang="en-US" dirty="0" err="1"/>
              <a:t>remmers</a:t>
            </a:r>
            <a:r>
              <a:rPr lang="en-US" dirty="0"/>
              <a:t> en/of </a:t>
            </a:r>
            <a:r>
              <a:rPr lang="en-US" dirty="0" err="1"/>
              <a:t>angiotensine</a:t>
            </a:r>
            <a:r>
              <a:rPr lang="en-US" dirty="0"/>
              <a:t> receptor </a:t>
            </a:r>
            <a:r>
              <a:rPr lang="en-US" dirty="0" err="1"/>
              <a:t>blokkers</a:t>
            </a:r>
            <a:endParaRPr lang="en-US" dirty="0"/>
          </a:p>
          <a:p>
            <a:pPr lvl="2"/>
            <a:r>
              <a:rPr lang="en-US" dirty="0" err="1"/>
              <a:t>Plaspillen</a:t>
            </a:r>
            <a:endParaRPr lang="en-US" dirty="0"/>
          </a:p>
          <a:p>
            <a:pPr lvl="1"/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patiënten</a:t>
            </a:r>
            <a:r>
              <a:rPr lang="en-US" dirty="0"/>
              <a:t> met erg </a:t>
            </a:r>
            <a:r>
              <a:rPr lang="en-US" dirty="0" err="1"/>
              <a:t>weinig</a:t>
            </a:r>
            <a:r>
              <a:rPr lang="en-US" dirty="0"/>
              <a:t> </a:t>
            </a:r>
            <a:r>
              <a:rPr lang="en-US" dirty="0" err="1"/>
              <a:t>eiwit</a:t>
            </a:r>
            <a:r>
              <a:rPr lang="en-US" dirty="0"/>
              <a:t> in het </a:t>
            </a:r>
            <a:r>
              <a:rPr lang="en-US" dirty="0" err="1"/>
              <a:t>bloed</a:t>
            </a:r>
            <a:r>
              <a:rPr lang="en-US" dirty="0"/>
              <a:t>, </a:t>
            </a:r>
            <a:r>
              <a:rPr lang="en-US" dirty="0" err="1"/>
              <a:t>thrombose</a:t>
            </a:r>
            <a:r>
              <a:rPr lang="en-US" dirty="0"/>
              <a:t> </a:t>
            </a:r>
            <a:r>
              <a:rPr lang="en-US" dirty="0" err="1"/>
              <a:t>dienst</a:t>
            </a:r>
            <a:endParaRPr lang="en-US" dirty="0"/>
          </a:p>
          <a:p>
            <a:r>
              <a:rPr lang="en-US" dirty="0" err="1"/>
              <a:t>Hoog</a:t>
            </a:r>
            <a:r>
              <a:rPr lang="en-US" dirty="0"/>
              <a:t> </a:t>
            </a:r>
            <a:r>
              <a:rPr lang="en-US" dirty="0" err="1"/>
              <a:t>risico</a:t>
            </a:r>
            <a:r>
              <a:rPr lang="en-US" dirty="0"/>
              <a:t> op </a:t>
            </a:r>
            <a:r>
              <a:rPr lang="en-US" dirty="0" err="1"/>
              <a:t>nierschade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afweeronderdrukkende</a:t>
            </a:r>
            <a:r>
              <a:rPr lang="en-US" dirty="0"/>
              <a:t> </a:t>
            </a:r>
            <a:r>
              <a:rPr lang="en-US" dirty="0" err="1"/>
              <a:t>medicijnen</a:t>
            </a:r>
            <a:endParaRPr lang="en-US" dirty="0"/>
          </a:p>
        </p:txBody>
      </p:sp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431048" y="3493115"/>
            <a:ext cx="4039200" cy="2635944"/>
          </a:xfrm>
          <a:prstGeom prst="rect">
            <a:avLst/>
          </a:prstGeom>
        </p:spPr>
        <p:txBody>
          <a:bodyPr/>
          <a:lstStyle/>
          <a:p>
            <a:pPr marL="322263" marR="0" lvl="0" indent="-3222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Cyclofosfamide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prednison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7700" marR="0" lvl="1" indent="-325438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Bewezen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effectief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7700" marR="0" lvl="1" indent="-325438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err="1"/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elatief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goedkoop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7700" marR="0" lvl="1" indent="-325438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Bijwerkingen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9963" marR="0" lvl="2" indent="-3238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weinig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witte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bloedcellen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969963" marR="0" lvl="2" indent="-3238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Infecties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969963" marR="0" lvl="2" indent="-3238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Leverschade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969963" marR="0" lvl="2" indent="-3238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err="1"/>
              <a:t>Risico</a:t>
            </a:r>
            <a:r>
              <a:rPr lang="en-US" sz="2000" dirty="0"/>
              <a:t> op </a:t>
            </a:r>
            <a:r>
              <a:rPr lang="en-US" sz="2000" dirty="0" err="1"/>
              <a:t>kanker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ekst 4"/>
          <p:cNvSpPr txBox="1">
            <a:spLocks/>
          </p:cNvSpPr>
          <p:nvPr/>
        </p:nvSpPr>
        <p:spPr>
          <a:xfrm>
            <a:off x="4480760" y="3494832"/>
            <a:ext cx="4039200" cy="2635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22263" marR="0" lvl="0" indent="-3222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Rituximab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2263" marR="0" lvl="0" indent="-3222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2000" dirty="0"/>
              <a:t>	+ </a:t>
            </a:r>
            <a:r>
              <a:rPr lang="en-US" sz="2000" dirty="0" err="1"/>
              <a:t>Weinig</a:t>
            </a:r>
            <a:r>
              <a:rPr lang="en-US" sz="2000" dirty="0"/>
              <a:t> </a:t>
            </a:r>
            <a:r>
              <a:rPr lang="en-US" sz="2000" dirty="0" err="1"/>
              <a:t>bijwerkingen</a:t>
            </a:r>
            <a:r>
              <a:rPr lang="en-US" sz="2000" dirty="0"/>
              <a:t> </a:t>
            </a:r>
            <a:r>
              <a:rPr lang="en-US" sz="2000" dirty="0" err="1"/>
              <a:t>bekend</a:t>
            </a:r>
            <a:endParaRPr lang="en-US" sz="2000" dirty="0"/>
          </a:p>
          <a:p>
            <a:pPr marL="322263" marR="0" lvl="0" indent="-3222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2000" dirty="0"/>
              <a:t>	</a:t>
            </a:r>
          </a:p>
          <a:p>
            <a:pPr marL="322263" marR="0" lvl="0" indent="-3222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2000" dirty="0"/>
              <a:t>	- </a:t>
            </a:r>
            <a:r>
              <a:rPr lang="en-US" sz="2000" dirty="0" err="1"/>
              <a:t>Alleen</a:t>
            </a:r>
            <a:r>
              <a:rPr lang="en-US" sz="2000" dirty="0"/>
              <a:t> </a:t>
            </a:r>
            <a:r>
              <a:rPr lang="en-US" sz="2000" dirty="0" err="1"/>
              <a:t>bestudeerd</a:t>
            </a:r>
            <a:r>
              <a:rPr lang="en-US" sz="2000" dirty="0"/>
              <a:t> in </a:t>
            </a:r>
            <a:r>
              <a:rPr lang="en-US" sz="2000" dirty="0" err="1"/>
              <a:t>ongecontroleerde</a:t>
            </a:r>
            <a:r>
              <a:rPr lang="en-US" sz="2000" dirty="0"/>
              <a:t> studies</a:t>
            </a:r>
          </a:p>
          <a:p>
            <a:pPr marL="322263" marR="0" lvl="0" indent="-32226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2000" dirty="0"/>
              <a:t>	- </a:t>
            </a:r>
            <a:r>
              <a:rPr lang="en-US" sz="2000" dirty="0" err="1"/>
              <a:t>Duur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Empirische</a:t>
            </a:r>
            <a:r>
              <a:rPr lang="en-US" dirty="0"/>
              <a:t> </a:t>
            </a:r>
            <a:r>
              <a:rPr lang="en-US" dirty="0" err="1"/>
              <a:t>cyclus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3312352" y="181917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Observatie</a:t>
            </a:r>
            <a:endParaRPr lang="en-US" sz="2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6173932" y="295688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Inductie</a:t>
            </a:r>
            <a:endParaRPr lang="en-US" sz="20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4742650" y="465313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Deductie</a:t>
            </a:r>
            <a:endParaRPr lang="en-US" sz="20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1869240" y="465313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Toetsen</a:t>
            </a:r>
            <a:endParaRPr lang="en-US" sz="20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432032" y="295688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Evaluatie</a:t>
            </a:r>
            <a:endParaRPr lang="en-US" sz="2000" b="1" dirty="0"/>
          </a:p>
        </p:txBody>
      </p:sp>
      <p:sp>
        <p:nvSpPr>
          <p:cNvPr id="17" name="Gekromde PIJL-LINKS 16"/>
          <p:cNvSpPr/>
          <p:nvPr/>
        </p:nvSpPr>
        <p:spPr>
          <a:xfrm>
            <a:off x="5274324" y="2636912"/>
            <a:ext cx="720080" cy="1584176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Gekromde PIJL-LINKS 17"/>
          <p:cNvSpPr/>
          <p:nvPr/>
        </p:nvSpPr>
        <p:spPr>
          <a:xfrm flipH="1" flipV="1">
            <a:off x="3131840" y="2645790"/>
            <a:ext cx="720080" cy="1584176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Empirische</a:t>
            </a:r>
            <a:r>
              <a:rPr lang="en-US" dirty="0"/>
              <a:t> </a:t>
            </a:r>
            <a:r>
              <a:rPr lang="en-US" dirty="0" err="1"/>
              <a:t>cyclus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3312352" y="181917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Wat</a:t>
            </a:r>
            <a:r>
              <a:rPr lang="en-US" sz="2000" b="1" dirty="0"/>
              <a:t> </a:t>
            </a:r>
            <a:r>
              <a:rPr lang="en-US" sz="2000" b="1" dirty="0" err="1"/>
              <a:t>zien</a:t>
            </a:r>
            <a:r>
              <a:rPr lang="en-US" sz="2000" b="1" dirty="0"/>
              <a:t> we?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91688" y="295688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Hoe </a:t>
            </a:r>
            <a:r>
              <a:rPr lang="en-US" sz="2000" b="1" dirty="0" err="1"/>
              <a:t>zou</a:t>
            </a:r>
            <a:r>
              <a:rPr lang="en-US" sz="2000" b="1" dirty="0"/>
              <a:t> </a:t>
            </a:r>
            <a:r>
              <a:rPr lang="en-US" sz="2000" b="1" dirty="0" err="1"/>
              <a:t>dat</a:t>
            </a:r>
            <a:r>
              <a:rPr lang="en-US" sz="2000" b="1" dirty="0"/>
              <a:t> </a:t>
            </a:r>
            <a:r>
              <a:rPr lang="en-US" sz="2000" b="1" dirty="0" err="1"/>
              <a:t>komen</a:t>
            </a:r>
            <a:r>
              <a:rPr lang="en-US" sz="2000" b="1" dirty="0"/>
              <a:t>?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742650" y="465313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Als</a:t>
            </a:r>
            <a:r>
              <a:rPr lang="en-US" sz="2000" b="1" dirty="0"/>
              <a:t> </a:t>
            </a:r>
            <a:r>
              <a:rPr lang="en-US" sz="2000" b="1" dirty="0" err="1"/>
              <a:t>dat</a:t>
            </a:r>
            <a:r>
              <a:rPr lang="en-US" sz="2000" b="1" dirty="0"/>
              <a:t> </a:t>
            </a:r>
            <a:r>
              <a:rPr lang="en-US" sz="2000" b="1" dirty="0" err="1"/>
              <a:t>zo</a:t>
            </a:r>
            <a:r>
              <a:rPr lang="en-US" sz="2000" b="1" dirty="0"/>
              <a:t> is, </a:t>
            </a:r>
            <a:r>
              <a:rPr lang="en-US" sz="2000" b="1" dirty="0" err="1"/>
              <a:t>dan</a:t>
            </a:r>
            <a:r>
              <a:rPr lang="en-US" sz="2000" b="1" dirty="0"/>
              <a:t>…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869240" y="465313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Meten</a:t>
            </a:r>
            <a:r>
              <a:rPr lang="en-US" sz="2000" b="1" dirty="0"/>
              <a:t> is </a:t>
            </a:r>
            <a:r>
              <a:rPr lang="en-US" sz="2000" b="1" dirty="0" err="1"/>
              <a:t>weten</a:t>
            </a:r>
            <a:endParaRPr lang="en-US" sz="20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432032" y="295688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Zijn</a:t>
            </a:r>
            <a:r>
              <a:rPr lang="en-US" sz="2000" b="1" dirty="0"/>
              <a:t> </a:t>
            </a:r>
            <a:r>
              <a:rPr lang="en-US" sz="2000" b="1" dirty="0" err="1"/>
              <a:t>er</a:t>
            </a:r>
            <a:r>
              <a:rPr lang="en-US" sz="2000" b="1" dirty="0"/>
              <a:t> </a:t>
            </a:r>
            <a:r>
              <a:rPr lang="en-US" sz="2000" b="1" dirty="0" err="1"/>
              <a:t>andere</a:t>
            </a:r>
            <a:r>
              <a:rPr lang="en-US" sz="2000" b="1" dirty="0"/>
              <a:t> </a:t>
            </a:r>
            <a:r>
              <a:rPr lang="en-US" sz="2000" b="1" dirty="0" err="1"/>
              <a:t>verklaringen</a:t>
            </a:r>
            <a:r>
              <a:rPr lang="en-US" sz="2000" b="1" dirty="0"/>
              <a:t>?</a:t>
            </a:r>
          </a:p>
        </p:txBody>
      </p:sp>
      <p:sp>
        <p:nvSpPr>
          <p:cNvPr id="17" name="Gekromde PIJL-LINKS 16"/>
          <p:cNvSpPr/>
          <p:nvPr/>
        </p:nvSpPr>
        <p:spPr>
          <a:xfrm>
            <a:off x="5274324" y="2636912"/>
            <a:ext cx="720080" cy="1584176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Gekromde PIJL-LINKS 17"/>
          <p:cNvSpPr/>
          <p:nvPr/>
        </p:nvSpPr>
        <p:spPr>
          <a:xfrm flipH="1" flipV="1">
            <a:off x="3131840" y="2645790"/>
            <a:ext cx="720080" cy="1584176"/>
          </a:xfrm>
          <a:prstGeom prst="curved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Onderzoeksvragen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Is </a:t>
            </a:r>
            <a:r>
              <a:rPr lang="en-US" dirty="0" err="1"/>
              <a:t>rituximab</a:t>
            </a:r>
            <a:r>
              <a:rPr lang="en-US" dirty="0"/>
              <a:t> </a:t>
            </a:r>
            <a:r>
              <a:rPr lang="en-US" dirty="0" err="1"/>
              <a:t>veiliger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cyclofosfamide</a:t>
            </a:r>
            <a:r>
              <a:rPr lang="en-US" dirty="0"/>
              <a:t> en </a:t>
            </a:r>
            <a:r>
              <a:rPr lang="en-US" dirty="0" err="1"/>
              <a:t>predison</a:t>
            </a:r>
            <a:r>
              <a:rPr lang="en-US" dirty="0"/>
              <a:t>?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Is </a:t>
            </a:r>
            <a:r>
              <a:rPr lang="en-US" dirty="0" err="1"/>
              <a:t>ritiximab</a:t>
            </a:r>
            <a:r>
              <a:rPr lang="en-US" dirty="0"/>
              <a:t> even </a:t>
            </a:r>
            <a:r>
              <a:rPr lang="en-US" dirty="0" err="1"/>
              <a:t>effectief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cyclophosphamide</a:t>
            </a:r>
            <a:r>
              <a:rPr lang="en-US" dirty="0"/>
              <a:t> en </a:t>
            </a:r>
            <a:r>
              <a:rPr lang="en-US" dirty="0" err="1"/>
              <a:t>prednison</a:t>
            </a:r>
            <a:r>
              <a:rPr lang="en-US" dirty="0"/>
              <a:t>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12" y="6381328"/>
            <a:ext cx="1080000" cy="26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…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152112" y="184482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Patient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706154" y="1844824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Interventie</a:t>
            </a:r>
            <a:endParaRPr lang="en-US" sz="6000" dirty="0"/>
          </a:p>
        </p:txBody>
      </p:sp>
      <p:sp>
        <p:nvSpPr>
          <p:cNvPr id="6" name="Tekstvak 5"/>
          <p:cNvSpPr txBox="1"/>
          <p:nvPr/>
        </p:nvSpPr>
        <p:spPr>
          <a:xfrm>
            <a:off x="4707138" y="4789601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Controle</a:t>
            </a:r>
            <a:endParaRPr lang="en-US" sz="6000" dirty="0"/>
          </a:p>
        </p:txBody>
      </p:sp>
      <p:sp>
        <p:nvSpPr>
          <p:cNvPr id="7" name="Tekstvak 6"/>
          <p:cNvSpPr txBox="1"/>
          <p:nvPr/>
        </p:nvSpPr>
        <p:spPr>
          <a:xfrm>
            <a:off x="395536" y="4797152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Uitkomst</a:t>
            </a:r>
            <a:endParaRPr lang="en-US" sz="6000" dirty="0"/>
          </a:p>
          <a:p>
            <a:pPr algn="ctr"/>
            <a:r>
              <a:rPr lang="en-US" sz="2000" dirty="0"/>
              <a:t>(Outcome)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555776" y="3277433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/>
              <a:t>Tijd</a:t>
            </a:r>
            <a:endParaRPr lang="en-US" sz="6000" dirty="0"/>
          </a:p>
        </p:txBody>
      </p:sp>
      <p:sp>
        <p:nvSpPr>
          <p:cNvPr id="10" name="Tekstvak 9"/>
          <p:cNvSpPr txBox="1"/>
          <p:nvPr/>
        </p:nvSpPr>
        <p:spPr>
          <a:xfrm>
            <a:off x="2555776" y="3284984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PICO+T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7C68E4C4A0734BBECEB1C0A3AEFCAA" ma:contentTypeVersion="11" ma:contentTypeDescription="Een nieuw document maken." ma:contentTypeScope="" ma:versionID="bd105fcaa1adf00407a7815716346da0">
  <xsd:schema xmlns:xsd="http://www.w3.org/2001/XMLSchema" xmlns:xs="http://www.w3.org/2001/XMLSchema" xmlns:p="http://schemas.microsoft.com/office/2006/metadata/properties" xmlns:ns2="624302cb-c942-4baa-8473-2de60652eb40" targetNamespace="http://schemas.microsoft.com/office/2006/metadata/properties" ma:root="true" ma:fieldsID="e7871e9b7e366e16f248f3c4394316cb" ns2:_="">
    <xsd:import namespace="624302cb-c942-4baa-8473-2de60652eb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02cb-c942-4baa-8473-2de60652eb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DC1A51-E454-4B32-8E73-E7EDE6AC37D8}"/>
</file>

<file path=customXml/itemProps2.xml><?xml version="1.0" encoding="utf-8"?>
<ds:datastoreItem xmlns:ds="http://schemas.openxmlformats.org/officeDocument/2006/customXml" ds:itemID="{3B229EF3-0F1F-4C52-83C2-C6D62C48AADB}"/>
</file>

<file path=customXml/itemProps3.xml><?xml version="1.0" encoding="utf-8"?>
<ds:datastoreItem xmlns:ds="http://schemas.openxmlformats.org/officeDocument/2006/customXml" ds:itemID="{5EB3826E-AA17-4747-A82E-B7574C2A5458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418</TotalTime>
  <Words>1445</Words>
  <Application>Microsoft Office PowerPoint</Application>
  <PresentationFormat>Diavoorstelling (4:3)</PresentationFormat>
  <Paragraphs>386</Paragraphs>
  <Slides>37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Default Theme</vt:lpstr>
      <vt:lpstr>Equation</vt:lpstr>
      <vt:lpstr>Wetenschappelijk bewijs: Hoe komt je eraan?</vt:lpstr>
      <vt:lpstr>Disclosure</vt:lpstr>
      <vt:lpstr>Inhoud</vt:lpstr>
      <vt:lpstr>Membraneuze nefropathie</vt:lpstr>
      <vt:lpstr>Behandeling van MN</vt:lpstr>
      <vt:lpstr>Empirische cyclus</vt:lpstr>
      <vt:lpstr>Empirische cyclus</vt:lpstr>
      <vt:lpstr>Onderzoeksvragen</vt:lpstr>
      <vt:lpstr>Een goede vraag…</vt:lpstr>
      <vt:lpstr>… de halve wijsheid</vt:lpstr>
      <vt:lpstr>Onderzoeksvragen</vt:lpstr>
      <vt:lpstr>Vertekende resultaten</vt:lpstr>
      <vt:lpstr>PowerPoint-presentatie</vt:lpstr>
      <vt:lpstr>Selectiebias door uitval</vt:lpstr>
      <vt:lpstr>Informatie bias</vt:lpstr>
      <vt:lpstr>Confounding bias</vt:lpstr>
      <vt:lpstr>We gaan stemmen</vt:lpstr>
      <vt:lpstr>Mijn opa heeft zijn hele leven gerookt en is 90 geworden. Roken is helemaal niet zo schadelijk. Hier is sprake van:</vt:lpstr>
      <vt:lpstr>Mijn opa heeft zijn hele leven gerookt en is 90 geworden. Roken is helemaal niet zo schadelijk. Hier is sprake van:</vt:lpstr>
      <vt:lpstr>Onderzoeksontwerp en steekproef</vt:lpstr>
      <vt:lpstr>Dwarsdoorsnede onderzoek</vt:lpstr>
      <vt:lpstr>Patiënt controle onderzoek</vt:lpstr>
      <vt:lpstr>Cohort onderzoek</vt:lpstr>
      <vt:lpstr>Gerandomiseerd experiment (RCT)</vt:lpstr>
      <vt:lpstr>Onderzoeksontwerpen op een rijtje</vt:lpstr>
      <vt:lpstr>Onderzoeksvragen</vt:lpstr>
      <vt:lpstr>Welke van de vier onderzoeksontwerpen is het meest geschikt om de onderzoeksvragen te beantwoorden?</vt:lpstr>
      <vt:lpstr>Welke van de vier onderzoeksontwerpen is het meest geschikt om de onderzoeksvragen te beantwoorden?</vt:lpstr>
      <vt:lpstr>Steekproef</vt:lpstr>
      <vt:lpstr>Uitkomstdefinities</vt:lpstr>
      <vt:lpstr>Resultaten</vt:lpstr>
      <vt:lpstr>Patiëntkarakteristieken bij begin</vt:lpstr>
      <vt:lpstr>Resultaten</vt:lpstr>
      <vt:lpstr>Discussie</vt:lpstr>
      <vt:lpstr>Empirische cyclus</vt:lpstr>
      <vt:lpstr>Leerpunten</vt:lpstr>
      <vt:lpstr>PowerPoint-presentatie</vt:lpstr>
    </vt:vector>
  </TitlesOfParts>
  <Company>UMC St Radboud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Wetenschappelijke bewijs: Hoe komt je eraan?</dc:title>
  <dc:creator>Jan van den Brand</dc:creator>
  <cp:lastModifiedBy>Wanda Konijn NVN</cp:lastModifiedBy>
  <cp:revision>64</cp:revision>
  <dcterms:created xsi:type="dcterms:W3CDTF">2017-10-09T08:23:13Z</dcterms:created>
  <dcterms:modified xsi:type="dcterms:W3CDTF">2017-10-12T10:51:21Z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0x010100417C68E4C4A0734BBECEB1C0A3AEFCAA</vt:lpwstr>
  </property>
</Properties>
</file>